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93" r:id="rId4"/>
    <p:sldId id="294" r:id="rId5"/>
    <p:sldId id="296" r:id="rId6"/>
    <p:sldId id="297" r:id="rId7"/>
    <p:sldId id="298" r:id="rId8"/>
    <p:sldId id="266" r:id="rId9"/>
    <p:sldId id="300" r:id="rId10"/>
    <p:sldId id="301" r:id="rId11"/>
    <p:sldId id="302" r:id="rId12"/>
    <p:sldId id="303" r:id="rId13"/>
    <p:sldId id="304" r:id="rId14"/>
    <p:sldId id="305" r:id="rId15"/>
    <p:sldId id="269" r:id="rId16"/>
    <p:sldId id="313" r:id="rId17"/>
    <p:sldId id="306" r:id="rId18"/>
    <p:sldId id="307" r:id="rId19"/>
    <p:sldId id="268" r:id="rId20"/>
    <p:sldId id="299" r:id="rId21"/>
    <p:sldId id="309" r:id="rId22"/>
    <p:sldId id="310" r:id="rId23"/>
    <p:sldId id="311" r:id="rId24"/>
    <p:sldId id="314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t. John" initials="LSJ" lastIdx="1" clrIdx="0">
    <p:extLst>
      <p:ext uri="{19B8F6BF-5375-455C-9EA6-DF929625EA0E}">
        <p15:presenceInfo xmlns:p15="http://schemas.microsoft.com/office/powerpoint/2012/main" userId="S-1-5-21-3620323967-1209335890-1045246802-24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E3B"/>
    <a:srgbClr val="5F7E93"/>
    <a:srgbClr val="FFBB4B"/>
    <a:srgbClr val="597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5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08CF-799C-4B73-8AC9-609184A38C17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4F45E-6258-4998-BC8A-780B9F1D0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04441"/>
            <a:ext cx="2133600" cy="365125"/>
          </a:xfrm>
        </p:spPr>
        <p:txBody>
          <a:bodyPr/>
          <a:lstStyle/>
          <a:p>
            <a:fld id="{3FC0EDFB-FD83-E644-9D0E-125FFA7AA01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104441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04441"/>
            <a:ext cx="2133600" cy="365125"/>
          </a:xfrm>
        </p:spPr>
        <p:txBody>
          <a:bodyPr/>
          <a:lstStyle/>
          <a:p>
            <a:fld id="{98637929-1A85-8549-B8DA-E4C10A71E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97B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0332"/>
            <a:ext cx="6400800" cy="416104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BB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6666"/>
            <a:ext cx="7772400" cy="1470025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0841"/>
            <a:ext cx="9144000" cy="14671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390841"/>
            <a:ext cx="9144001" cy="0"/>
          </a:xfrm>
          <a:prstGeom prst="line">
            <a:avLst/>
          </a:prstGeom>
          <a:ln>
            <a:solidFill>
              <a:srgbClr val="FFAE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9678" y="5617343"/>
            <a:ext cx="2727061" cy="99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Single Column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089354"/>
            <a:ext cx="2133600" cy="365125"/>
          </a:xfrm>
        </p:spPr>
        <p:txBody>
          <a:bodyPr/>
          <a:lstStyle/>
          <a:p>
            <a:fld id="{3FC0EDFB-FD83-E644-9D0E-125FFA7AA01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08935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089354"/>
            <a:ext cx="2133600" cy="365125"/>
          </a:xfrm>
        </p:spPr>
        <p:txBody>
          <a:bodyPr/>
          <a:lstStyle/>
          <a:p>
            <a:fld id="{98637929-1A85-8549-B8DA-E4C10A71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2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2-Columns Sepa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09" y="1535113"/>
            <a:ext cx="4438738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09" y="2174875"/>
            <a:ext cx="4438742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047" y="1535113"/>
            <a:ext cx="4460501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8047" y="2174875"/>
            <a:ext cx="4460501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7101992"/>
            <a:ext cx="2133600" cy="365125"/>
          </a:xfrm>
        </p:spPr>
        <p:txBody>
          <a:bodyPr/>
          <a:lstStyle/>
          <a:p>
            <a:fld id="{3FC0EDFB-FD83-E644-9D0E-125FFA7AA01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7101992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7101992"/>
            <a:ext cx="2133600" cy="365125"/>
          </a:xfrm>
        </p:spPr>
        <p:txBody>
          <a:bodyPr/>
          <a:lstStyle/>
          <a:p>
            <a:fld id="{98637929-1A85-8549-B8DA-E4C10A71E5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68051" y="1535114"/>
            <a:ext cx="0" cy="4591049"/>
          </a:xfrm>
          <a:prstGeom prst="line">
            <a:avLst/>
          </a:prstGeom>
          <a:ln w="6350">
            <a:solidFill>
              <a:srgbClr val="597B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3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2-Columns Continu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09" y="1348509"/>
            <a:ext cx="8894618" cy="4765964"/>
          </a:xfrm>
        </p:spPr>
        <p:txBody>
          <a:bodyPr numCol="2" spcCol="457200"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089354"/>
            <a:ext cx="2133600" cy="365125"/>
          </a:xfrm>
        </p:spPr>
        <p:txBody>
          <a:bodyPr/>
          <a:lstStyle/>
          <a:p>
            <a:fld id="{3FC0EDFB-FD83-E644-9D0E-125FFA7AA01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08935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089354"/>
            <a:ext cx="2133600" cy="365125"/>
          </a:xfrm>
        </p:spPr>
        <p:txBody>
          <a:bodyPr/>
          <a:lstStyle/>
          <a:p>
            <a:fld id="{98637929-1A85-8549-B8DA-E4C10A71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3-Columns Continu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09" y="1320800"/>
            <a:ext cx="8894618" cy="4793673"/>
          </a:xfrm>
        </p:spPr>
        <p:txBody>
          <a:bodyPr numCol="3" spcCol="228600"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089354"/>
            <a:ext cx="2133600" cy="365125"/>
          </a:xfrm>
        </p:spPr>
        <p:txBody>
          <a:bodyPr/>
          <a:lstStyle/>
          <a:p>
            <a:fld id="{3FC0EDFB-FD83-E644-9D0E-125FFA7AA01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08935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089354"/>
            <a:ext cx="2133600" cy="365125"/>
          </a:xfrm>
        </p:spPr>
        <p:txBody>
          <a:bodyPr/>
          <a:lstStyle/>
          <a:p>
            <a:fld id="{98637929-1A85-8549-B8DA-E4C10A71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7076716"/>
            <a:ext cx="2133600" cy="365125"/>
          </a:xfrm>
        </p:spPr>
        <p:txBody>
          <a:bodyPr/>
          <a:lstStyle/>
          <a:p>
            <a:fld id="{3FC0EDFB-FD83-E644-9D0E-125FFA7AA01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707671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7076716"/>
            <a:ext cx="2133600" cy="365125"/>
          </a:xfrm>
        </p:spPr>
        <p:txBody>
          <a:bodyPr/>
          <a:lstStyle/>
          <a:p>
            <a:fld id="{98637929-1A85-8549-B8DA-E4C10A71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7139906"/>
            <a:ext cx="2133600" cy="365125"/>
          </a:xfrm>
        </p:spPr>
        <p:txBody>
          <a:bodyPr/>
          <a:lstStyle/>
          <a:p>
            <a:fld id="{3FC0EDFB-FD83-E644-9D0E-125FFA7AA012}" type="datetimeFigureOut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713990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7139906"/>
            <a:ext cx="2133600" cy="365125"/>
          </a:xfrm>
        </p:spPr>
        <p:txBody>
          <a:bodyPr/>
          <a:lstStyle/>
          <a:p>
            <a:fld id="{98637929-1A85-8549-B8DA-E4C10A71E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1156296"/>
            <a:ext cx="9144000" cy="132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2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7139906"/>
            <a:ext cx="2133600" cy="365125"/>
          </a:xfrm>
        </p:spPr>
        <p:txBody>
          <a:bodyPr/>
          <a:lstStyle/>
          <a:p>
            <a:fld id="{3FC0EDFB-FD83-E644-9D0E-125FFA7AA012}" type="datetimeFigureOut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713990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7139906"/>
            <a:ext cx="2133600" cy="365125"/>
          </a:xfrm>
        </p:spPr>
        <p:txBody>
          <a:bodyPr/>
          <a:lstStyle/>
          <a:p>
            <a:fld id="{98637929-1A85-8549-B8DA-E4C10A71E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9144000" cy="6122678"/>
          </a:xfrm>
          <a:prstGeom prst="rect">
            <a:avLst/>
          </a:prstGeom>
          <a:solidFill>
            <a:srgbClr val="597B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22678"/>
            <a:ext cx="9144001" cy="0"/>
          </a:xfrm>
          <a:prstGeom prst="line">
            <a:avLst/>
          </a:prstGeom>
          <a:ln>
            <a:solidFill>
              <a:srgbClr val="FFAE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09" y="145334"/>
            <a:ext cx="8894618" cy="957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09" y="1358412"/>
            <a:ext cx="8894618" cy="4767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EDFB-FD83-E644-9D0E-125FFA7AA01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37929-1A85-8549-B8DA-E4C10A71E5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32118"/>
            <a:ext cx="9144001" cy="0"/>
          </a:xfrm>
          <a:prstGeom prst="line">
            <a:avLst/>
          </a:prstGeom>
          <a:ln>
            <a:solidFill>
              <a:srgbClr val="FFAE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1" y="6126162"/>
            <a:ext cx="9144000" cy="731837"/>
          </a:xfrm>
          <a:prstGeom prst="rect">
            <a:avLst/>
          </a:prstGeom>
          <a:solidFill>
            <a:srgbClr val="597B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82402" y="6252455"/>
            <a:ext cx="124850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7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9" r:id="rId4"/>
    <p:sldLayoutId id="2147483660" r:id="rId5"/>
    <p:sldLayoutId id="2147483654" r:id="rId6"/>
    <p:sldLayoutId id="2147483655" r:id="rId7"/>
    <p:sldLayoutId id="214748365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5F7E93"/>
          </a:solidFill>
          <a:latin typeface="Palatino Linotype"/>
          <a:ea typeface="+mj-ea"/>
          <a:cs typeface="Palatino Linotype"/>
        </a:defRPr>
      </a:lvl1pPr>
    </p:titleStyle>
    <p:bodyStyle>
      <a:lvl1pPr marL="457200" indent="-457200" algn="l" defTabSz="457200" rtl="0" eaLnBrk="1" latinLnBrk="0" hangingPunct="1">
        <a:lnSpc>
          <a:spcPct val="100000"/>
        </a:lnSpc>
        <a:spcBef>
          <a:spcPts val="0"/>
        </a:spcBef>
        <a:buClr>
          <a:srgbClr val="FFAE3B"/>
        </a:buClr>
        <a:buSzPct val="110000"/>
        <a:buFont typeface="Wingdings" panose="05000000000000000000" pitchFamily="2" charset="2"/>
        <a:buChar char="Ø"/>
        <a:defRPr sz="2200" b="0" i="0" kern="1200">
          <a:solidFill>
            <a:schemeClr val="tx1">
              <a:lumMod val="50000"/>
              <a:lumOff val="50000"/>
            </a:schemeClr>
          </a:solidFill>
          <a:latin typeface="Palatino Linotype"/>
          <a:ea typeface="+mn-ea"/>
          <a:cs typeface="Palatino Linotype"/>
        </a:defRPr>
      </a:lvl1pPr>
      <a:lvl2pPr marL="914400" indent="-454025" algn="l" defTabSz="457200" rtl="0" eaLnBrk="1" latinLnBrk="0" hangingPunct="1">
        <a:lnSpc>
          <a:spcPct val="100000"/>
        </a:lnSpc>
        <a:spcBef>
          <a:spcPts val="0"/>
        </a:spcBef>
        <a:buClr>
          <a:srgbClr val="FFAE3B"/>
        </a:buClr>
        <a:buSzPct val="120000"/>
        <a:buFont typeface="Arial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Palatino Linotype"/>
          <a:ea typeface="+mn-ea"/>
          <a:cs typeface="Palatino Linotype"/>
        </a:defRPr>
      </a:lvl2pPr>
      <a:lvl3pPr marL="1371600" indent="-457200" algn="l" defTabSz="457200" rtl="0" eaLnBrk="1" latinLnBrk="0" hangingPunct="1">
        <a:lnSpc>
          <a:spcPct val="100000"/>
        </a:lnSpc>
        <a:spcBef>
          <a:spcPts val="0"/>
        </a:spcBef>
        <a:buClr>
          <a:srgbClr val="FFAE3B"/>
        </a:buClr>
        <a:buSzPct val="60000"/>
        <a:buFont typeface="Wingdings" panose="05000000000000000000" pitchFamily="2" charset="2"/>
        <a:buChar char="q"/>
        <a:defRPr sz="1800" b="0" i="0" kern="1200">
          <a:solidFill>
            <a:schemeClr val="tx1">
              <a:lumMod val="50000"/>
              <a:lumOff val="50000"/>
            </a:schemeClr>
          </a:solidFill>
          <a:latin typeface="Palatino Linotype"/>
          <a:ea typeface="+mn-ea"/>
          <a:cs typeface="Palatino Linotype"/>
        </a:defRPr>
      </a:lvl3pPr>
      <a:lvl4pPr marL="1828800" indent="-455613" algn="l" defTabSz="457200" rtl="0" eaLnBrk="1" latinLnBrk="0" hangingPunct="1">
        <a:lnSpc>
          <a:spcPct val="100000"/>
        </a:lnSpc>
        <a:spcBef>
          <a:spcPts val="0"/>
        </a:spcBef>
        <a:buClr>
          <a:srgbClr val="FFAE3B"/>
        </a:buClr>
        <a:buFont typeface="Symbol" panose="05050102010706020507" pitchFamily="18" charset="2"/>
        <a:buChar char="*"/>
        <a:defRPr sz="1600" b="0" i="0" kern="1200">
          <a:solidFill>
            <a:schemeClr val="tx1">
              <a:lumMod val="50000"/>
              <a:lumOff val="50000"/>
            </a:schemeClr>
          </a:solidFill>
          <a:latin typeface="Palatino Linotype"/>
          <a:ea typeface="+mn-ea"/>
          <a:cs typeface="Palatino Linotype"/>
        </a:defRPr>
      </a:lvl4pPr>
      <a:lvl5pPr marL="2286000" indent="-457200" algn="l" defTabSz="457200" rtl="0" eaLnBrk="1" latinLnBrk="0" hangingPunct="1">
        <a:lnSpc>
          <a:spcPct val="100000"/>
        </a:lnSpc>
        <a:spcBef>
          <a:spcPts val="0"/>
        </a:spcBef>
        <a:buClr>
          <a:srgbClr val="FFAE3B"/>
        </a:buClr>
        <a:buFont typeface="Courier New" panose="02070309020205020404" pitchFamily="49" charset="0"/>
        <a:buChar char="o"/>
        <a:defRPr sz="1400" b="0" i="0" kern="1200">
          <a:solidFill>
            <a:schemeClr val="tx1">
              <a:lumMod val="50000"/>
              <a:lumOff val="50000"/>
            </a:schemeClr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Recent Appellate Decisions: </a:t>
            </a:r>
            <a:br>
              <a:rPr lang="en-US" dirty="0" smtClean="0"/>
            </a:br>
            <a:r>
              <a:rPr lang="en-US" i="1" dirty="0" smtClean="0"/>
              <a:t>the good, the bad, and the ugly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Dani Cepernich &amp; Nate Mitchell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Heslop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v. Bear River Mut. Ins. Co.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2017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UT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car down embank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239" y="2174075"/>
            <a:ext cx="5600757" cy="313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Nielsen ex rel. C.N. v. Bell ex rel. B.B.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6" descr="Image result for kids playing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254" y="1860815"/>
            <a:ext cx="5741526" cy="3553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9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ClearOne</a:t>
            </a:r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Inc. v. </a:t>
            </a:r>
            <a:r>
              <a:rPr lang="en-US" b="1" i="1" dirty="0" err="1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Revolabs</a:t>
            </a:r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Inc.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Image result for connectivity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8753" y="1821556"/>
            <a:ext cx="4730937" cy="3560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4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Falkenrath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v. Candela Corporation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App 76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1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344" y="3427772"/>
            <a:ext cx="2354489" cy="1683461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4" y="1332167"/>
            <a:ext cx="3316147" cy="4344499"/>
          </a:xfrm>
        </p:spPr>
      </p:pic>
    </p:spTree>
    <p:extLst>
      <p:ext uri="{BB962C8B-B14F-4D97-AF65-F5344CB8AC3E}">
        <p14:creationId xmlns:p14="http://schemas.microsoft.com/office/powerpoint/2010/main" val="13200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Slip-and-Fall Update</a:t>
            </a:r>
            <a:endParaRPr lang="en-US" b="1" dirty="0">
              <a:solidFill>
                <a:srgbClr val="221E1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Wood v. Salt Lake City Corp.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2016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UT App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112</a:t>
            </a:r>
          </a:p>
          <a:p>
            <a:pPr algn="ctr"/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MacFarlane v. Applebee’s Rest.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2016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UT App 158</a:t>
            </a:r>
          </a:p>
        </p:txBody>
      </p:sp>
      <p:pic>
        <p:nvPicPr>
          <p:cNvPr id="4" name="Picture 4" descr="Image result for sidewalk slip and fall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622" y="3361808"/>
            <a:ext cx="7036453" cy="2285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75071"/>
            <a:ext cx="8229600" cy="957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597B93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algn="ctr"/>
            <a:r>
              <a:rPr lang="en-US" sz="3600" i="1" dirty="0" smtClean="0">
                <a:solidFill>
                  <a:srgbClr val="FFFFFF"/>
                </a:solidFill>
              </a:rPr>
              <a:t>The Bad</a:t>
            </a:r>
            <a:endParaRPr lang="en-US" sz="3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Wilson v. Educator's Mutual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App 38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2274" y="1954307"/>
            <a:ext cx="5334585" cy="3064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3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M.J. v. </a:t>
            </a:r>
            <a:r>
              <a:rPr lang="en-US" b="1" i="1" dirty="0" err="1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Wisan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Image result for employee away from work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513" y="2302546"/>
            <a:ext cx="6102210" cy="2879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6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Lancer Ins. Co. v. Lake Shore Motor Coach Lines, Inc.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2017 UT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sleeping driver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8888" y="1810872"/>
            <a:ext cx="3650812" cy="3650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1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75071"/>
            <a:ext cx="8229600" cy="957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597B93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algn="ctr"/>
            <a:r>
              <a:rPr lang="en-US" sz="3600" i="1" dirty="0" smtClean="0">
                <a:solidFill>
                  <a:srgbClr val="FFFFFF"/>
                </a:solidFill>
              </a:rPr>
              <a:t>The Ugly!</a:t>
            </a:r>
            <a:endParaRPr lang="en-US" sz="3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75071"/>
            <a:ext cx="8229600" cy="957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597B93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algn="ctr"/>
            <a:r>
              <a:rPr lang="en-US" sz="3600" i="1" dirty="0" smtClean="0">
                <a:solidFill>
                  <a:srgbClr val="FFFFFF"/>
                </a:solidFill>
              </a:rPr>
              <a:t>Procedural Cases of Note</a:t>
            </a:r>
            <a:endParaRPr lang="en-US" sz="3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SIRQ, Inc. v. Layton Cos., Inc.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interference with economic rel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632" y="2575133"/>
            <a:ext cx="9360147" cy="2002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7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Benda v. Roman Catholic Bishop of Salt Lake City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parents and children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242" y="2117597"/>
            <a:ext cx="4838751" cy="3249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5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Bagley v. Bagley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twin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0813" y="1746480"/>
            <a:ext cx="3991610" cy="3991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9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Penunuri</a:t>
            </a:r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US" b="1" i="1" dirty="0" err="1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Siegwart</a:t>
            </a:r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v. Sundance Partners, Ltd.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b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UT App 154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Image result for summary judgment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576" y="1606626"/>
            <a:ext cx="4324191" cy="4070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0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Discovery Traps for the Unwary</a:t>
            </a:r>
            <a:endParaRPr lang="en-US" b="1" dirty="0">
              <a:solidFill>
                <a:srgbClr val="221E1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ctr"/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Sleepy Holdings LLC v. Mountain W. Title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2016 UT App</a:t>
            </a:r>
          </a:p>
          <a:p>
            <a:pPr algn="ctr"/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/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Baumann v. the Kroger Co.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UT App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165</a:t>
            </a:r>
          </a:p>
          <a:p>
            <a:pPr marL="285750" indent="-285750" algn="ctr"/>
            <a:endParaRPr lang="en-US" b="1" dirty="0" smtClean="0">
              <a:solidFill>
                <a:srgbClr val="221E1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ctr"/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RJW Media Inc. v. Heath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 App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b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/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Gines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v. Edwards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2017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UT App 47</a:t>
            </a:r>
            <a:endParaRPr lang="en-US" dirty="0"/>
          </a:p>
          <a:p>
            <a:pPr marL="285750" indent="-285750" algn="ctr"/>
            <a:endParaRPr lang="en-US" b="1" dirty="0">
              <a:solidFill>
                <a:srgbClr val="221E1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6" descr="Image result for searching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098" y="3926160"/>
            <a:ext cx="2082740" cy="2082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7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0659" y="861405"/>
            <a:ext cx="8229600" cy="957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597B93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Thank You!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1253" y="2401869"/>
            <a:ext cx="116471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</a:p>
          <a:p>
            <a:endParaRPr lang="en-US" sz="2000" b="1" dirty="0" smtClean="0">
              <a:solidFill>
                <a:srgbClr val="FFA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FFA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Comments? </a:t>
            </a:r>
          </a:p>
          <a:p>
            <a:endParaRPr lang="en-US" sz="2000" b="1" dirty="0" smtClean="0">
              <a:solidFill>
                <a:srgbClr val="FFA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FFA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Requests for a copy of the summaries? </a:t>
            </a:r>
          </a:p>
          <a:p>
            <a:endParaRPr lang="en-US" sz="2000" b="1" dirty="0">
              <a:solidFill>
                <a:srgbClr val="FFA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1888" y="2401869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n-US" b="1" dirty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200" b="1" dirty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 Cepernich</a:t>
            </a:r>
          </a:p>
          <a:p>
            <a:r>
              <a:rPr lang="en-US" dirty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dnc@scmlaw.com</a:t>
            </a:r>
          </a:p>
          <a:p>
            <a:r>
              <a:rPr lang="x-none" dirty="0" smtClean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801-322-9</a:t>
            </a:r>
            <a:r>
              <a:rPr lang="en-US" dirty="0" smtClean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  <a:r>
              <a:rPr lang="en-US" dirty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solidFill>
                <a:srgbClr val="FFA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Nate Mitchell</a:t>
            </a:r>
            <a:endParaRPr lang="en-US" sz="2000" b="1" dirty="0">
              <a:solidFill>
                <a:srgbClr val="FFA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njm@scmlaw.com</a:t>
            </a:r>
            <a:endParaRPr lang="en-US" dirty="0">
              <a:solidFill>
                <a:srgbClr val="FFA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dirty="0" smtClean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801-322-9</a:t>
            </a:r>
            <a:r>
              <a:rPr lang="en-US" dirty="0" smtClean="0">
                <a:solidFill>
                  <a:srgbClr val="FFAE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  <a:endParaRPr lang="x-none" dirty="0">
              <a:solidFill>
                <a:srgbClr val="FFA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Washington Townhomes, LLC v. Washington County Water Conservancy District,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2016 UT 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group pushing 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346" y="2093242"/>
            <a:ext cx="5565523" cy="3298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re Estate of Willey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vacat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615" y="1799765"/>
            <a:ext cx="3168006" cy="3885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1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Robinson v. Jones Waldo Holbrook &amp; McDonough, PC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2016 UT App 34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extend tim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267" y="1768367"/>
            <a:ext cx="5168701" cy="3947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6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Stellia</a:t>
            </a:r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Ltd. v. </a:t>
            </a:r>
            <a:r>
              <a:rPr lang="en-US" b="1" i="1" dirty="0" err="1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Yknot</a:t>
            </a:r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Global Ltd.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App 133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two strike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161" y="1729271"/>
            <a:ext cx="3295677" cy="32956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52975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(don’t be fooled – it’s really the “two-dismissal rule”!)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Holmes v. Cannon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with prejudice clipart"/>
          <p:cNvPicPr>
            <a:picLocks noChangeAspect="1" noChangeArrowheads="1"/>
          </p:cNvPicPr>
          <p:nvPr/>
        </p:nvPicPr>
        <p:blipFill>
          <a:blip r:embed="rId2"/>
          <a:srcRect t="14659"/>
          <a:stretch>
            <a:fillRect/>
          </a:stretch>
        </p:blipFill>
        <p:spPr bwMode="auto">
          <a:xfrm>
            <a:off x="2950741" y="1413096"/>
            <a:ext cx="3251753" cy="4223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3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75071"/>
            <a:ext cx="8229600" cy="957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597B93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algn="ctr"/>
            <a:r>
              <a:rPr lang="en-US" sz="3600" i="1" dirty="0" smtClean="0">
                <a:solidFill>
                  <a:srgbClr val="FFFFFF"/>
                </a:solidFill>
              </a:rPr>
              <a:t>The Good</a:t>
            </a:r>
            <a:endParaRPr lang="en-US" sz="3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Nau</a:t>
            </a:r>
            <a:r>
              <a:rPr lang="en-US" b="1" i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v. Safeco Ins. Co. of Illinois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2017 </a:t>
            </a:r>
            <a:r>
              <a:rPr lang="en-US" b="1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App 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tire ruptur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9365" y="2195033"/>
            <a:ext cx="3094505" cy="3094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9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Words>258</Words>
  <PresentationFormat>On-screen Show (4:3)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Palatino Linotype</vt:lpstr>
      <vt:lpstr>Symbol</vt:lpstr>
      <vt:lpstr>Times New Roman</vt:lpstr>
      <vt:lpstr>Wingdings</vt:lpstr>
      <vt:lpstr>Office Theme</vt:lpstr>
      <vt:lpstr>Recent Appellate Decisions:  the good, the bad, and the ugly</vt:lpstr>
      <vt:lpstr>PowerPoint Presentation</vt:lpstr>
      <vt:lpstr>Washington Townhomes, LLC v. Washington County Water Conservancy District, 2016 UT 43</vt:lpstr>
      <vt:lpstr>In re Estate of Willey,  2016 UT 53</vt:lpstr>
      <vt:lpstr>Robinson v. Jones Waldo Holbrook &amp; McDonough, PC, 2016 UT App 34</vt:lpstr>
      <vt:lpstr>Stellia Ltd. v. Yknot Global Ltd.,  2016 UT App 133</vt:lpstr>
      <vt:lpstr>Holmes v. Cannon,  2016 UT 42</vt:lpstr>
      <vt:lpstr>PowerPoint Presentation</vt:lpstr>
      <vt:lpstr>Nau v. Safeco Ins. Co. of Illinois,  2017 UT App 44</vt:lpstr>
      <vt:lpstr>Heslop v. Bear River Mut. Ins. Co.,  2017 UT 5</vt:lpstr>
      <vt:lpstr>Nielsen ex rel. C.N. v. Bell ex rel. B.B.,  2016 UT 14</vt:lpstr>
      <vt:lpstr>ClearOne, Inc. v. Revolabs, Inc.,  2016 UT 16</vt:lpstr>
      <vt:lpstr>Falkenrath v. Candela Corporation,  2016 UT App 76</vt:lpstr>
      <vt:lpstr>Slip-and-Fall Update</vt:lpstr>
      <vt:lpstr>PowerPoint Presentation</vt:lpstr>
      <vt:lpstr>Wilson v. Educator's Mutual,  2016 UT App 38</vt:lpstr>
      <vt:lpstr>M.J. v. Wisan,  2016 UT 13</vt:lpstr>
      <vt:lpstr>Lancer Ins. Co. v. Lake Shore Motor Coach Lines, Inc., 2017 UT 8</vt:lpstr>
      <vt:lpstr>PowerPoint Presentation</vt:lpstr>
      <vt:lpstr>SIRQ, Inc. v. Layton Cos., Inc.,  2016 UT 30</vt:lpstr>
      <vt:lpstr>Benda v. Roman Catholic Bishop of Salt Lake City,  2016 UT 37</vt:lpstr>
      <vt:lpstr>Bagley v. Bagley,  2016 UT 48</vt:lpstr>
      <vt:lpstr>Penunuri &amp; Siegwart v. Sundance Partners, Ltd., 2016 UT App 154</vt:lpstr>
      <vt:lpstr>Discovery Traps for the Unwary</vt:lpstr>
      <vt:lpstr>PowerPoint Presentation</vt:lpstr>
    </vt:vector>
  </TitlesOfParts>
  <Company/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Appellate Decisions:  the good, the bad, and the ugly</dc:title>
  <cp:revision>1</cp:revision>
</cp:coreProperties>
</file>