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0" r:id="rId1"/>
  </p:sldMasterIdLst>
  <p:notesMasterIdLst>
    <p:notesMasterId r:id="rId19"/>
  </p:notesMasterIdLst>
  <p:handoutMasterIdLst>
    <p:handoutMasterId r:id="rId20"/>
  </p:handoutMasterIdLst>
  <p:sldIdLst>
    <p:sldId id="305" r:id="rId2"/>
    <p:sldId id="268" r:id="rId3"/>
    <p:sldId id="272" r:id="rId4"/>
    <p:sldId id="259" r:id="rId5"/>
    <p:sldId id="295" r:id="rId6"/>
    <p:sldId id="298" r:id="rId7"/>
    <p:sldId id="306" r:id="rId8"/>
    <p:sldId id="309" r:id="rId9"/>
    <p:sldId id="308" r:id="rId10"/>
    <p:sldId id="311" r:id="rId11"/>
    <p:sldId id="312" r:id="rId12"/>
    <p:sldId id="313" r:id="rId13"/>
    <p:sldId id="294" r:id="rId14"/>
    <p:sldId id="260" r:id="rId15"/>
    <p:sldId id="274" r:id="rId16"/>
    <p:sldId id="302" r:id="rId17"/>
    <p:sldId id="314" r:id="rId18"/>
  </p:sldIdLst>
  <p:sldSz cx="6013450" cy="338296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66" userDrawn="1">
          <p15:clr>
            <a:srgbClr val="A4A3A4"/>
          </p15:clr>
        </p15:guide>
        <p15:guide id="2" pos="189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iley Black" initials="HB" lastIdx="1" clrIdx="0">
    <p:extLst>
      <p:ext uri="{19B8F6BF-5375-455C-9EA6-DF929625EA0E}">
        <p15:presenceInfo xmlns:p15="http://schemas.microsoft.com/office/powerpoint/2012/main" userId="S-1-5-21-1436198792-3783339911-837330691-390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4123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0" autoAdjust="0"/>
    <p:restoredTop sz="94660"/>
  </p:normalViewPr>
  <p:slideViewPr>
    <p:cSldViewPr snapToGrid="0" snapToObjects="1">
      <p:cViewPr varScale="1">
        <p:scale>
          <a:sx n="227" d="100"/>
          <a:sy n="227" d="100"/>
        </p:scale>
        <p:origin x="124" y="428"/>
      </p:cViewPr>
      <p:guideLst>
        <p:guide orient="horz" pos="1066"/>
        <p:guide pos="1894"/>
      </p:guideLst>
    </p:cSldViewPr>
  </p:slideViewPr>
  <p:notesTextViewPr>
    <p:cViewPr>
      <p:scale>
        <a:sx n="100" d="100"/>
        <a:sy n="100" d="100"/>
      </p:scale>
      <p:origin x="0" y="0"/>
    </p:cViewPr>
  </p:notesTextViewPr>
  <p:notesViewPr>
    <p:cSldViewPr snapToGrid="0" snapToObjects="1">
      <p:cViewPr varScale="1">
        <p:scale>
          <a:sx n="82" d="100"/>
          <a:sy n="82" d="100"/>
        </p:scale>
        <p:origin x="306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Tree>
    <p:extLst>
      <p:ext uri="{BB962C8B-B14F-4D97-AF65-F5344CB8AC3E}">
        <p14:creationId xmlns:p14="http://schemas.microsoft.com/office/powerpoint/2010/main" val="123545549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DD255A5-B63C-4AD5-98E6-4E7FDCF4D524}" type="slidenum">
              <a:rPr lang="en-US" smtClean="0"/>
              <a:t>‹#›</a:t>
            </a:fld>
            <a:endParaRPr lang="en-US" dirty="0"/>
          </a:p>
        </p:txBody>
      </p:sp>
    </p:spTree>
    <p:extLst>
      <p:ext uri="{BB962C8B-B14F-4D97-AF65-F5344CB8AC3E}">
        <p14:creationId xmlns:p14="http://schemas.microsoft.com/office/powerpoint/2010/main" val="164771874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960BA-0F57-4355-AB88-61825CD42F83}" type="slidenum">
              <a:rPr lang="en-US" smtClean="0"/>
              <a:t>5</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784767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960BA-0F57-4355-AB88-61825CD42F83}" type="slidenum">
              <a:rPr lang="en-US" smtClean="0"/>
              <a:t>6</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41961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960BA-0F57-4355-AB88-61825CD42F83}" type="slidenum">
              <a:rPr lang="en-US" smtClean="0"/>
              <a:t>13</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399491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1960BA-0F57-4355-AB88-61825CD42F83}" type="slidenum">
              <a:rPr lang="en-US" smtClean="0"/>
              <a:t>16</a:t>
            </a:fld>
            <a:endParaRPr lang="en-US" dirty="0"/>
          </a:p>
        </p:txBody>
      </p:sp>
      <p:sp>
        <p:nvSpPr>
          <p:cNvPr id="6" name="Header Placeholder 5"/>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18310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1681" y="553647"/>
            <a:ext cx="4510088" cy="1177772"/>
          </a:xfrm>
        </p:spPr>
        <p:txBody>
          <a:bodyPr anchor="b"/>
          <a:lstStyle>
            <a:lvl1pPr algn="ctr">
              <a:defRPr sz="2959"/>
            </a:lvl1pPr>
          </a:lstStyle>
          <a:p>
            <a:r>
              <a:rPr lang="en-US" smtClean="0"/>
              <a:t>Click to edit Master title style</a:t>
            </a:r>
            <a:endParaRPr lang="en-US"/>
          </a:p>
        </p:txBody>
      </p:sp>
      <p:sp>
        <p:nvSpPr>
          <p:cNvPr id="3" name="Subtitle 2"/>
          <p:cNvSpPr>
            <a:spLocks noGrp="1"/>
          </p:cNvSpPr>
          <p:nvPr>
            <p:ph type="subTitle" idx="1"/>
          </p:nvPr>
        </p:nvSpPr>
        <p:spPr>
          <a:xfrm>
            <a:off x="751681" y="1776839"/>
            <a:ext cx="4510088" cy="816766"/>
          </a:xfrm>
        </p:spPr>
        <p:txBody>
          <a:bodyPr/>
          <a:lstStyle>
            <a:lvl1pPr marL="0" indent="0" algn="ctr">
              <a:buNone/>
              <a:defRPr sz="1184"/>
            </a:lvl1pPr>
            <a:lvl2pPr marL="225491" indent="0" algn="ctr">
              <a:buNone/>
              <a:defRPr sz="986"/>
            </a:lvl2pPr>
            <a:lvl3pPr marL="450982" indent="0" algn="ctr">
              <a:buNone/>
              <a:defRPr sz="888"/>
            </a:lvl3pPr>
            <a:lvl4pPr marL="676473" indent="0" algn="ctr">
              <a:buNone/>
              <a:defRPr sz="789"/>
            </a:lvl4pPr>
            <a:lvl5pPr marL="901964" indent="0" algn="ctr">
              <a:buNone/>
              <a:defRPr sz="789"/>
            </a:lvl5pPr>
            <a:lvl6pPr marL="1127455" indent="0" algn="ctr">
              <a:buNone/>
              <a:defRPr sz="789"/>
            </a:lvl6pPr>
            <a:lvl7pPr marL="1352946" indent="0" algn="ctr">
              <a:buNone/>
              <a:defRPr sz="789"/>
            </a:lvl7pPr>
            <a:lvl8pPr marL="1578437" indent="0" algn="ctr">
              <a:buNone/>
              <a:defRPr sz="789"/>
            </a:lvl8pPr>
            <a:lvl9pPr marL="1803928" indent="0" algn="ctr">
              <a:buNone/>
              <a:defRPr sz="789"/>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77D21E-7114-49D1-BF9B-EEF64162B999}"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A9899-C045-4356-8C71-844BF9A94E9A}" type="slidenum">
              <a:rPr lang="en-US" smtClean="0"/>
              <a:t>‹#›</a:t>
            </a:fld>
            <a:endParaRPr lang="en-US"/>
          </a:p>
        </p:txBody>
      </p:sp>
    </p:spTree>
    <p:extLst>
      <p:ext uri="{BB962C8B-B14F-4D97-AF65-F5344CB8AC3E}">
        <p14:creationId xmlns:p14="http://schemas.microsoft.com/office/powerpoint/2010/main" val="490237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77D21E-7114-49D1-BF9B-EEF64162B999}"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A9899-C045-4356-8C71-844BF9A94E9A}" type="slidenum">
              <a:rPr lang="en-US" smtClean="0"/>
              <a:t>‹#›</a:t>
            </a:fld>
            <a:endParaRPr lang="en-US"/>
          </a:p>
        </p:txBody>
      </p:sp>
    </p:spTree>
    <p:extLst>
      <p:ext uri="{BB962C8B-B14F-4D97-AF65-F5344CB8AC3E}">
        <p14:creationId xmlns:p14="http://schemas.microsoft.com/office/powerpoint/2010/main" val="357394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03375" y="180111"/>
            <a:ext cx="1296650" cy="286690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3425" y="180111"/>
            <a:ext cx="3814782" cy="28669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77D21E-7114-49D1-BF9B-EEF64162B999}"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A9899-C045-4356-8C71-844BF9A94E9A}" type="slidenum">
              <a:rPr lang="en-US" smtClean="0"/>
              <a:t>‹#›</a:t>
            </a:fld>
            <a:endParaRPr lang="en-US"/>
          </a:p>
        </p:txBody>
      </p:sp>
    </p:spTree>
    <p:extLst>
      <p:ext uri="{BB962C8B-B14F-4D97-AF65-F5344CB8AC3E}">
        <p14:creationId xmlns:p14="http://schemas.microsoft.com/office/powerpoint/2010/main" val="3998891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77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447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45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508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062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543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53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24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77D21E-7114-49D1-BF9B-EEF64162B999}"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A9899-C045-4356-8C71-844BF9A94E9A}" type="slidenum">
              <a:rPr lang="en-US" smtClean="0"/>
              <a:t>‹#›</a:t>
            </a:fld>
            <a:endParaRPr lang="en-US"/>
          </a:p>
        </p:txBody>
      </p:sp>
    </p:spTree>
    <p:extLst>
      <p:ext uri="{BB962C8B-B14F-4D97-AF65-F5344CB8AC3E}">
        <p14:creationId xmlns:p14="http://schemas.microsoft.com/office/powerpoint/2010/main" val="317959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204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794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359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592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0292" y="843392"/>
            <a:ext cx="5186601" cy="1407218"/>
          </a:xfrm>
        </p:spPr>
        <p:txBody>
          <a:bodyPr anchor="b"/>
          <a:lstStyle>
            <a:lvl1pPr>
              <a:defRPr sz="2959"/>
            </a:lvl1pPr>
          </a:lstStyle>
          <a:p>
            <a:r>
              <a:rPr lang="en-US" smtClean="0"/>
              <a:t>Click to edit Master title style</a:t>
            </a:r>
            <a:endParaRPr lang="en-US"/>
          </a:p>
        </p:txBody>
      </p:sp>
      <p:sp>
        <p:nvSpPr>
          <p:cNvPr id="3" name="Text Placeholder 2"/>
          <p:cNvSpPr>
            <a:spLocks noGrp="1"/>
          </p:cNvSpPr>
          <p:nvPr>
            <p:ph type="body" idx="1"/>
          </p:nvPr>
        </p:nvSpPr>
        <p:spPr>
          <a:xfrm>
            <a:off x="410292" y="2263923"/>
            <a:ext cx="5186601" cy="740023"/>
          </a:xfrm>
        </p:spPr>
        <p:txBody>
          <a:bodyPr/>
          <a:lstStyle>
            <a:lvl1pPr marL="0" indent="0">
              <a:buNone/>
              <a:defRPr sz="1184">
                <a:solidFill>
                  <a:schemeClr val="tx1">
                    <a:tint val="75000"/>
                  </a:schemeClr>
                </a:solidFill>
              </a:defRPr>
            </a:lvl1pPr>
            <a:lvl2pPr marL="225491" indent="0">
              <a:buNone/>
              <a:defRPr sz="986">
                <a:solidFill>
                  <a:schemeClr val="tx1">
                    <a:tint val="75000"/>
                  </a:schemeClr>
                </a:solidFill>
              </a:defRPr>
            </a:lvl2pPr>
            <a:lvl3pPr marL="450982" indent="0">
              <a:buNone/>
              <a:defRPr sz="888">
                <a:solidFill>
                  <a:schemeClr val="tx1">
                    <a:tint val="75000"/>
                  </a:schemeClr>
                </a:solidFill>
              </a:defRPr>
            </a:lvl3pPr>
            <a:lvl4pPr marL="676473" indent="0">
              <a:buNone/>
              <a:defRPr sz="789">
                <a:solidFill>
                  <a:schemeClr val="tx1">
                    <a:tint val="75000"/>
                  </a:schemeClr>
                </a:solidFill>
              </a:defRPr>
            </a:lvl4pPr>
            <a:lvl5pPr marL="901964" indent="0">
              <a:buNone/>
              <a:defRPr sz="789">
                <a:solidFill>
                  <a:schemeClr val="tx1">
                    <a:tint val="75000"/>
                  </a:schemeClr>
                </a:solidFill>
              </a:defRPr>
            </a:lvl5pPr>
            <a:lvl6pPr marL="1127455" indent="0">
              <a:buNone/>
              <a:defRPr sz="789">
                <a:solidFill>
                  <a:schemeClr val="tx1">
                    <a:tint val="75000"/>
                  </a:schemeClr>
                </a:solidFill>
              </a:defRPr>
            </a:lvl6pPr>
            <a:lvl7pPr marL="1352946" indent="0">
              <a:buNone/>
              <a:defRPr sz="789">
                <a:solidFill>
                  <a:schemeClr val="tx1">
                    <a:tint val="75000"/>
                  </a:schemeClr>
                </a:solidFill>
              </a:defRPr>
            </a:lvl7pPr>
            <a:lvl8pPr marL="1578437" indent="0">
              <a:buNone/>
              <a:defRPr sz="789">
                <a:solidFill>
                  <a:schemeClr val="tx1">
                    <a:tint val="75000"/>
                  </a:schemeClr>
                </a:solidFill>
              </a:defRPr>
            </a:lvl8pPr>
            <a:lvl9pPr marL="1803928" indent="0">
              <a:buNone/>
              <a:defRPr sz="789">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77D21E-7114-49D1-BF9B-EEF64162B999}" type="datetimeFigureOut">
              <a:rPr lang="en-US" smtClean="0"/>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A9899-C045-4356-8C71-844BF9A94E9A}" type="slidenum">
              <a:rPr lang="en-US" smtClean="0"/>
              <a:t>‹#›</a:t>
            </a:fld>
            <a:endParaRPr lang="en-US"/>
          </a:p>
        </p:txBody>
      </p:sp>
    </p:spTree>
    <p:extLst>
      <p:ext uri="{BB962C8B-B14F-4D97-AF65-F5344CB8AC3E}">
        <p14:creationId xmlns:p14="http://schemas.microsoft.com/office/powerpoint/2010/main" val="419048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3425" y="900557"/>
            <a:ext cx="2555716" cy="21464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44309" y="900557"/>
            <a:ext cx="2555716" cy="21464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77D21E-7114-49D1-BF9B-EEF64162B999}"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A9899-C045-4356-8C71-844BF9A94E9A}" type="slidenum">
              <a:rPr lang="en-US" smtClean="0"/>
              <a:t>‹#›</a:t>
            </a:fld>
            <a:endParaRPr lang="en-US"/>
          </a:p>
        </p:txBody>
      </p:sp>
    </p:spTree>
    <p:extLst>
      <p:ext uri="{BB962C8B-B14F-4D97-AF65-F5344CB8AC3E}">
        <p14:creationId xmlns:p14="http://schemas.microsoft.com/office/powerpoint/2010/main" val="3948175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4208" y="180112"/>
            <a:ext cx="5186601" cy="65388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414208" y="829296"/>
            <a:ext cx="2543971" cy="406425"/>
          </a:xfrm>
        </p:spPr>
        <p:txBody>
          <a:bodyPr anchor="b"/>
          <a:lstStyle>
            <a:lvl1pPr marL="0" indent="0">
              <a:buNone/>
              <a:defRPr sz="1184" b="1"/>
            </a:lvl1pPr>
            <a:lvl2pPr marL="225491" indent="0">
              <a:buNone/>
              <a:defRPr sz="986" b="1"/>
            </a:lvl2pPr>
            <a:lvl3pPr marL="450982" indent="0">
              <a:buNone/>
              <a:defRPr sz="888" b="1"/>
            </a:lvl3pPr>
            <a:lvl4pPr marL="676473" indent="0">
              <a:buNone/>
              <a:defRPr sz="789" b="1"/>
            </a:lvl4pPr>
            <a:lvl5pPr marL="901964" indent="0">
              <a:buNone/>
              <a:defRPr sz="789" b="1"/>
            </a:lvl5pPr>
            <a:lvl6pPr marL="1127455" indent="0">
              <a:buNone/>
              <a:defRPr sz="789" b="1"/>
            </a:lvl6pPr>
            <a:lvl7pPr marL="1352946" indent="0">
              <a:buNone/>
              <a:defRPr sz="789" b="1"/>
            </a:lvl7pPr>
            <a:lvl8pPr marL="1578437" indent="0">
              <a:buNone/>
              <a:defRPr sz="789" b="1"/>
            </a:lvl8pPr>
            <a:lvl9pPr marL="1803928" indent="0">
              <a:buNone/>
              <a:defRPr sz="789" b="1"/>
            </a:lvl9pPr>
          </a:lstStyle>
          <a:p>
            <a:pPr lvl="0"/>
            <a:r>
              <a:rPr lang="en-US" smtClean="0"/>
              <a:t>Edit Master text styles</a:t>
            </a:r>
          </a:p>
        </p:txBody>
      </p:sp>
      <p:sp>
        <p:nvSpPr>
          <p:cNvPr id="4" name="Content Placeholder 3"/>
          <p:cNvSpPr>
            <a:spLocks noGrp="1"/>
          </p:cNvSpPr>
          <p:nvPr>
            <p:ph sz="half" idx="2"/>
          </p:nvPr>
        </p:nvSpPr>
        <p:spPr>
          <a:xfrm>
            <a:off x="414208" y="1235721"/>
            <a:ext cx="2543971" cy="181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44309" y="829296"/>
            <a:ext cx="2556499" cy="406425"/>
          </a:xfrm>
        </p:spPr>
        <p:txBody>
          <a:bodyPr anchor="b"/>
          <a:lstStyle>
            <a:lvl1pPr marL="0" indent="0">
              <a:buNone/>
              <a:defRPr sz="1184" b="1"/>
            </a:lvl1pPr>
            <a:lvl2pPr marL="225491" indent="0">
              <a:buNone/>
              <a:defRPr sz="986" b="1"/>
            </a:lvl2pPr>
            <a:lvl3pPr marL="450982" indent="0">
              <a:buNone/>
              <a:defRPr sz="888" b="1"/>
            </a:lvl3pPr>
            <a:lvl4pPr marL="676473" indent="0">
              <a:buNone/>
              <a:defRPr sz="789" b="1"/>
            </a:lvl4pPr>
            <a:lvl5pPr marL="901964" indent="0">
              <a:buNone/>
              <a:defRPr sz="789" b="1"/>
            </a:lvl5pPr>
            <a:lvl6pPr marL="1127455" indent="0">
              <a:buNone/>
              <a:defRPr sz="789" b="1"/>
            </a:lvl6pPr>
            <a:lvl7pPr marL="1352946" indent="0">
              <a:buNone/>
              <a:defRPr sz="789" b="1"/>
            </a:lvl7pPr>
            <a:lvl8pPr marL="1578437" indent="0">
              <a:buNone/>
              <a:defRPr sz="789" b="1"/>
            </a:lvl8pPr>
            <a:lvl9pPr marL="1803928" indent="0">
              <a:buNone/>
              <a:defRPr sz="789" b="1"/>
            </a:lvl9pPr>
          </a:lstStyle>
          <a:p>
            <a:pPr lvl="0"/>
            <a:r>
              <a:rPr lang="en-US" smtClean="0"/>
              <a:t>Edit Master text styles</a:t>
            </a:r>
          </a:p>
        </p:txBody>
      </p:sp>
      <p:sp>
        <p:nvSpPr>
          <p:cNvPr id="6" name="Content Placeholder 5"/>
          <p:cNvSpPr>
            <a:spLocks noGrp="1"/>
          </p:cNvSpPr>
          <p:nvPr>
            <p:ph sz="quarter" idx="4"/>
          </p:nvPr>
        </p:nvSpPr>
        <p:spPr>
          <a:xfrm>
            <a:off x="3044309" y="1235721"/>
            <a:ext cx="2556499" cy="181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77D21E-7114-49D1-BF9B-EEF64162B999}" type="datetimeFigureOut">
              <a:rPr lang="en-US" smtClean="0"/>
              <a:t>5/27/2020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2A9899-C045-4356-8C71-844BF9A94E9A}" type="slidenum">
              <a:rPr lang="en-US" smtClean="0"/>
              <a:t>‹#›</a:t>
            </a:fld>
            <a:endParaRPr lang="en-US"/>
          </a:p>
        </p:txBody>
      </p:sp>
    </p:spTree>
    <p:extLst>
      <p:ext uri="{BB962C8B-B14F-4D97-AF65-F5344CB8AC3E}">
        <p14:creationId xmlns:p14="http://schemas.microsoft.com/office/powerpoint/2010/main" val="3084750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77D21E-7114-49D1-BF9B-EEF64162B999}" type="datetimeFigureOut">
              <a:rPr lang="en-US" smtClean="0"/>
              <a:t>5/27/2020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2A9899-C045-4356-8C71-844BF9A94E9A}" type="slidenum">
              <a:rPr lang="en-US" smtClean="0"/>
              <a:t>‹#›</a:t>
            </a:fld>
            <a:endParaRPr lang="en-US"/>
          </a:p>
        </p:txBody>
      </p:sp>
    </p:spTree>
    <p:extLst>
      <p:ext uri="{BB962C8B-B14F-4D97-AF65-F5344CB8AC3E}">
        <p14:creationId xmlns:p14="http://schemas.microsoft.com/office/powerpoint/2010/main" val="3187153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7D21E-7114-49D1-BF9B-EEF64162B999}" type="datetimeFigureOut">
              <a:rPr lang="en-US" smtClean="0"/>
              <a:t>5/27/2020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2A9899-C045-4356-8C71-844BF9A94E9A}" type="slidenum">
              <a:rPr lang="en-US" smtClean="0"/>
              <a:t>‹#›</a:t>
            </a:fld>
            <a:endParaRPr lang="en-US"/>
          </a:p>
        </p:txBody>
      </p:sp>
    </p:spTree>
    <p:extLst>
      <p:ext uri="{BB962C8B-B14F-4D97-AF65-F5344CB8AC3E}">
        <p14:creationId xmlns:p14="http://schemas.microsoft.com/office/powerpoint/2010/main" val="1232865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4208" y="225531"/>
            <a:ext cx="1939494" cy="789358"/>
          </a:xfrm>
        </p:spPr>
        <p:txBody>
          <a:bodyPr anchor="b"/>
          <a:lstStyle>
            <a:lvl1pPr>
              <a:defRPr sz="1578"/>
            </a:lvl1pPr>
          </a:lstStyle>
          <a:p>
            <a:r>
              <a:rPr lang="en-US" smtClean="0"/>
              <a:t>Click to edit Master title style</a:t>
            </a:r>
            <a:endParaRPr lang="en-US"/>
          </a:p>
        </p:txBody>
      </p:sp>
      <p:sp>
        <p:nvSpPr>
          <p:cNvPr id="3" name="Content Placeholder 2"/>
          <p:cNvSpPr>
            <a:spLocks noGrp="1"/>
          </p:cNvSpPr>
          <p:nvPr>
            <p:ph idx="1"/>
          </p:nvPr>
        </p:nvSpPr>
        <p:spPr>
          <a:xfrm>
            <a:off x="2556500" y="487084"/>
            <a:ext cx="3044309" cy="2404096"/>
          </a:xfrm>
        </p:spPr>
        <p:txBody>
          <a:bodyPr/>
          <a:lstStyle>
            <a:lvl1pPr>
              <a:defRPr sz="1578"/>
            </a:lvl1pPr>
            <a:lvl2pPr>
              <a:defRPr sz="1381"/>
            </a:lvl2pPr>
            <a:lvl3pPr>
              <a:defRPr sz="1184"/>
            </a:lvl3pPr>
            <a:lvl4pPr>
              <a:defRPr sz="986"/>
            </a:lvl4pPr>
            <a:lvl5pPr>
              <a:defRPr sz="986"/>
            </a:lvl5pPr>
            <a:lvl6pPr>
              <a:defRPr sz="986"/>
            </a:lvl6pPr>
            <a:lvl7pPr>
              <a:defRPr sz="986"/>
            </a:lvl7pPr>
            <a:lvl8pPr>
              <a:defRPr sz="986"/>
            </a:lvl8pPr>
            <a:lvl9pPr>
              <a:defRPr sz="98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14208" y="1014889"/>
            <a:ext cx="1939494" cy="1880207"/>
          </a:xfrm>
        </p:spPr>
        <p:txBody>
          <a:bodyPr/>
          <a:lstStyle>
            <a:lvl1pPr marL="0" indent="0">
              <a:buNone/>
              <a:defRPr sz="789"/>
            </a:lvl1pPr>
            <a:lvl2pPr marL="225491" indent="0">
              <a:buNone/>
              <a:defRPr sz="690"/>
            </a:lvl2pPr>
            <a:lvl3pPr marL="450982" indent="0">
              <a:buNone/>
              <a:defRPr sz="592"/>
            </a:lvl3pPr>
            <a:lvl4pPr marL="676473" indent="0">
              <a:buNone/>
              <a:defRPr sz="493"/>
            </a:lvl4pPr>
            <a:lvl5pPr marL="901964" indent="0">
              <a:buNone/>
              <a:defRPr sz="493"/>
            </a:lvl5pPr>
            <a:lvl6pPr marL="1127455" indent="0">
              <a:buNone/>
              <a:defRPr sz="493"/>
            </a:lvl6pPr>
            <a:lvl7pPr marL="1352946" indent="0">
              <a:buNone/>
              <a:defRPr sz="493"/>
            </a:lvl7pPr>
            <a:lvl8pPr marL="1578437" indent="0">
              <a:buNone/>
              <a:defRPr sz="493"/>
            </a:lvl8pPr>
            <a:lvl9pPr marL="1803928" indent="0">
              <a:buNone/>
              <a:defRPr sz="493"/>
            </a:lvl9pPr>
          </a:lstStyle>
          <a:p>
            <a:pPr lvl="0"/>
            <a:r>
              <a:rPr lang="en-US" smtClean="0"/>
              <a:t>Edit Master text styles</a:t>
            </a:r>
          </a:p>
        </p:txBody>
      </p:sp>
      <p:sp>
        <p:nvSpPr>
          <p:cNvPr id="5" name="Date Placeholder 4"/>
          <p:cNvSpPr>
            <a:spLocks noGrp="1"/>
          </p:cNvSpPr>
          <p:nvPr>
            <p:ph type="dt" sz="half" idx="10"/>
          </p:nvPr>
        </p:nvSpPr>
        <p:spPr/>
        <p:txBody>
          <a:bodyPr/>
          <a:lstStyle/>
          <a:p>
            <a:fld id="{1177D21E-7114-49D1-BF9B-EEF64162B999}"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A9899-C045-4356-8C71-844BF9A94E9A}" type="slidenum">
              <a:rPr lang="en-US" smtClean="0"/>
              <a:t>‹#›</a:t>
            </a:fld>
            <a:endParaRPr lang="en-US"/>
          </a:p>
        </p:txBody>
      </p:sp>
    </p:spTree>
    <p:extLst>
      <p:ext uri="{BB962C8B-B14F-4D97-AF65-F5344CB8AC3E}">
        <p14:creationId xmlns:p14="http://schemas.microsoft.com/office/powerpoint/2010/main" val="1083026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4208" y="225531"/>
            <a:ext cx="1939494" cy="789358"/>
          </a:xfrm>
        </p:spPr>
        <p:txBody>
          <a:bodyPr anchor="b"/>
          <a:lstStyle>
            <a:lvl1pPr>
              <a:defRPr sz="1578"/>
            </a:lvl1pPr>
          </a:lstStyle>
          <a:p>
            <a:r>
              <a:rPr lang="en-US" smtClean="0"/>
              <a:t>Click to edit Master title style</a:t>
            </a:r>
            <a:endParaRPr lang="en-US"/>
          </a:p>
        </p:txBody>
      </p:sp>
      <p:sp>
        <p:nvSpPr>
          <p:cNvPr id="3" name="Picture Placeholder 2"/>
          <p:cNvSpPr>
            <a:spLocks noGrp="1"/>
          </p:cNvSpPr>
          <p:nvPr>
            <p:ph type="pic" idx="1"/>
          </p:nvPr>
        </p:nvSpPr>
        <p:spPr>
          <a:xfrm>
            <a:off x="2556500" y="487084"/>
            <a:ext cx="3044309" cy="2404096"/>
          </a:xfrm>
        </p:spPr>
        <p:txBody>
          <a:bodyPr/>
          <a:lstStyle>
            <a:lvl1pPr marL="0" indent="0">
              <a:buNone/>
              <a:defRPr sz="1578"/>
            </a:lvl1pPr>
            <a:lvl2pPr marL="225491" indent="0">
              <a:buNone/>
              <a:defRPr sz="1381"/>
            </a:lvl2pPr>
            <a:lvl3pPr marL="450982" indent="0">
              <a:buNone/>
              <a:defRPr sz="1184"/>
            </a:lvl3pPr>
            <a:lvl4pPr marL="676473" indent="0">
              <a:buNone/>
              <a:defRPr sz="986"/>
            </a:lvl4pPr>
            <a:lvl5pPr marL="901964" indent="0">
              <a:buNone/>
              <a:defRPr sz="986"/>
            </a:lvl5pPr>
            <a:lvl6pPr marL="1127455" indent="0">
              <a:buNone/>
              <a:defRPr sz="986"/>
            </a:lvl6pPr>
            <a:lvl7pPr marL="1352946" indent="0">
              <a:buNone/>
              <a:defRPr sz="986"/>
            </a:lvl7pPr>
            <a:lvl8pPr marL="1578437" indent="0">
              <a:buNone/>
              <a:defRPr sz="986"/>
            </a:lvl8pPr>
            <a:lvl9pPr marL="1803928" indent="0">
              <a:buNone/>
              <a:defRPr sz="986"/>
            </a:lvl9pPr>
          </a:lstStyle>
          <a:p>
            <a:endParaRPr lang="en-US"/>
          </a:p>
        </p:txBody>
      </p:sp>
      <p:sp>
        <p:nvSpPr>
          <p:cNvPr id="4" name="Text Placeholder 3"/>
          <p:cNvSpPr>
            <a:spLocks noGrp="1"/>
          </p:cNvSpPr>
          <p:nvPr>
            <p:ph type="body" sz="half" idx="2"/>
          </p:nvPr>
        </p:nvSpPr>
        <p:spPr>
          <a:xfrm>
            <a:off x="414208" y="1014889"/>
            <a:ext cx="1939494" cy="1880207"/>
          </a:xfrm>
        </p:spPr>
        <p:txBody>
          <a:bodyPr/>
          <a:lstStyle>
            <a:lvl1pPr marL="0" indent="0">
              <a:buNone/>
              <a:defRPr sz="789"/>
            </a:lvl1pPr>
            <a:lvl2pPr marL="225491" indent="0">
              <a:buNone/>
              <a:defRPr sz="690"/>
            </a:lvl2pPr>
            <a:lvl3pPr marL="450982" indent="0">
              <a:buNone/>
              <a:defRPr sz="592"/>
            </a:lvl3pPr>
            <a:lvl4pPr marL="676473" indent="0">
              <a:buNone/>
              <a:defRPr sz="493"/>
            </a:lvl4pPr>
            <a:lvl5pPr marL="901964" indent="0">
              <a:buNone/>
              <a:defRPr sz="493"/>
            </a:lvl5pPr>
            <a:lvl6pPr marL="1127455" indent="0">
              <a:buNone/>
              <a:defRPr sz="493"/>
            </a:lvl6pPr>
            <a:lvl7pPr marL="1352946" indent="0">
              <a:buNone/>
              <a:defRPr sz="493"/>
            </a:lvl7pPr>
            <a:lvl8pPr marL="1578437" indent="0">
              <a:buNone/>
              <a:defRPr sz="493"/>
            </a:lvl8pPr>
            <a:lvl9pPr marL="1803928" indent="0">
              <a:buNone/>
              <a:defRPr sz="493"/>
            </a:lvl9pPr>
          </a:lstStyle>
          <a:p>
            <a:pPr lvl="0"/>
            <a:r>
              <a:rPr lang="en-US" smtClean="0"/>
              <a:t>Edit Master text styles</a:t>
            </a:r>
          </a:p>
        </p:txBody>
      </p:sp>
      <p:sp>
        <p:nvSpPr>
          <p:cNvPr id="5" name="Date Placeholder 4"/>
          <p:cNvSpPr>
            <a:spLocks noGrp="1"/>
          </p:cNvSpPr>
          <p:nvPr>
            <p:ph type="dt" sz="half" idx="10"/>
          </p:nvPr>
        </p:nvSpPr>
        <p:spPr/>
        <p:txBody>
          <a:bodyPr/>
          <a:lstStyle/>
          <a:p>
            <a:fld id="{1177D21E-7114-49D1-BF9B-EEF64162B999}" type="datetimeFigureOut">
              <a:rPr lang="en-US" smtClean="0"/>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A9899-C045-4356-8C71-844BF9A94E9A}" type="slidenum">
              <a:rPr lang="en-US" smtClean="0"/>
              <a:t>‹#›</a:t>
            </a:fld>
            <a:endParaRPr lang="en-US"/>
          </a:p>
        </p:txBody>
      </p:sp>
    </p:spTree>
    <p:extLst>
      <p:ext uri="{BB962C8B-B14F-4D97-AF65-F5344CB8AC3E}">
        <p14:creationId xmlns:p14="http://schemas.microsoft.com/office/powerpoint/2010/main" val="101811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3425" y="180112"/>
            <a:ext cx="5186601" cy="65388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13425" y="900557"/>
            <a:ext cx="5186601" cy="214645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13425" y="3135506"/>
            <a:ext cx="1353026" cy="180111"/>
          </a:xfrm>
          <a:prstGeom prst="rect">
            <a:avLst/>
          </a:prstGeom>
        </p:spPr>
        <p:txBody>
          <a:bodyPr vert="horz" lIns="91440" tIns="45720" rIns="91440" bIns="45720" rtlCol="0" anchor="ctr"/>
          <a:lstStyle>
            <a:lvl1pPr algn="l">
              <a:defRPr sz="592">
                <a:solidFill>
                  <a:schemeClr val="tx1">
                    <a:tint val="75000"/>
                  </a:schemeClr>
                </a:solidFill>
              </a:defRPr>
            </a:lvl1pPr>
          </a:lstStyle>
          <a:p>
            <a:fld id="{1177D21E-7114-49D1-BF9B-EEF64162B999}" type="datetimeFigureOut">
              <a:rPr lang="en-US" smtClean="0"/>
              <a:t>5/27/2020</a:t>
            </a:fld>
            <a:endParaRPr lang="en-US"/>
          </a:p>
        </p:txBody>
      </p:sp>
      <p:sp>
        <p:nvSpPr>
          <p:cNvPr id="5" name="Footer Placeholder 4"/>
          <p:cNvSpPr>
            <a:spLocks noGrp="1"/>
          </p:cNvSpPr>
          <p:nvPr>
            <p:ph type="ftr" sz="quarter" idx="3"/>
          </p:nvPr>
        </p:nvSpPr>
        <p:spPr>
          <a:xfrm>
            <a:off x="1991956" y="3135506"/>
            <a:ext cx="2029539" cy="180111"/>
          </a:xfrm>
          <a:prstGeom prst="rect">
            <a:avLst/>
          </a:prstGeom>
        </p:spPr>
        <p:txBody>
          <a:bodyPr vert="horz" lIns="91440" tIns="45720" rIns="91440" bIns="45720" rtlCol="0" anchor="ctr"/>
          <a:lstStyle>
            <a:lvl1pPr algn="ctr">
              <a:defRPr sz="5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246999" y="3135506"/>
            <a:ext cx="1353026" cy="180111"/>
          </a:xfrm>
          <a:prstGeom prst="rect">
            <a:avLst/>
          </a:prstGeom>
        </p:spPr>
        <p:txBody>
          <a:bodyPr vert="horz" lIns="91440" tIns="45720" rIns="91440" bIns="45720" rtlCol="0" anchor="ctr"/>
          <a:lstStyle>
            <a:lvl1pPr algn="r">
              <a:defRPr sz="592">
                <a:solidFill>
                  <a:schemeClr val="tx1">
                    <a:tint val="75000"/>
                  </a:schemeClr>
                </a:solidFill>
              </a:defRPr>
            </a:lvl1pPr>
          </a:lstStyle>
          <a:p>
            <a:fld id="{492A9899-C045-4356-8C71-844BF9A94E9A}" type="slidenum">
              <a:rPr lang="en-US" smtClean="0"/>
              <a:t>‹#›</a:t>
            </a:fld>
            <a:endParaRPr lang="en-US"/>
          </a:p>
        </p:txBody>
      </p:sp>
    </p:spTree>
    <p:extLst>
      <p:ext uri="{BB962C8B-B14F-4D97-AF65-F5344CB8AC3E}">
        <p14:creationId xmlns:p14="http://schemas.microsoft.com/office/powerpoint/2010/main" val="315944838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Lst>
  <p:txStyles>
    <p:titleStyle>
      <a:lvl1pPr algn="l" defTabSz="450982" rtl="0" eaLnBrk="1" latinLnBrk="0" hangingPunct="1">
        <a:lnSpc>
          <a:spcPct val="90000"/>
        </a:lnSpc>
        <a:spcBef>
          <a:spcPct val="0"/>
        </a:spcBef>
        <a:buNone/>
        <a:defRPr sz="2170" kern="1200">
          <a:solidFill>
            <a:schemeClr val="tx1"/>
          </a:solidFill>
          <a:latin typeface="+mj-lt"/>
          <a:ea typeface="+mj-ea"/>
          <a:cs typeface="+mj-cs"/>
        </a:defRPr>
      </a:lvl1pPr>
    </p:titleStyle>
    <p:bodyStyle>
      <a:lvl1pPr marL="112746" indent="-112746" algn="l" defTabSz="450982" rtl="0" eaLnBrk="1" latinLnBrk="0" hangingPunct="1">
        <a:lnSpc>
          <a:spcPct val="90000"/>
        </a:lnSpc>
        <a:spcBef>
          <a:spcPts val="493"/>
        </a:spcBef>
        <a:buFont typeface="Arial" panose="020B0604020202020204" pitchFamily="34" charset="0"/>
        <a:buChar char="•"/>
        <a:defRPr sz="1381" kern="1200">
          <a:solidFill>
            <a:schemeClr val="tx1"/>
          </a:solidFill>
          <a:latin typeface="+mn-lt"/>
          <a:ea typeface="+mn-ea"/>
          <a:cs typeface="+mn-cs"/>
        </a:defRPr>
      </a:lvl1pPr>
      <a:lvl2pPr marL="338237" indent="-112746" algn="l" defTabSz="450982" rtl="0" eaLnBrk="1" latinLnBrk="0" hangingPunct="1">
        <a:lnSpc>
          <a:spcPct val="90000"/>
        </a:lnSpc>
        <a:spcBef>
          <a:spcPts val="247"/>
        </a:spcBef>
        <a:buFont typeface="Arial" panose="020B0604020202020204" pitchFamily="34" charset="0"/>
        <a:buChar char="•"/>
        <a:defRPr sz="1184" kern="1200">
          <a:solidFill>
            <a:schemeClr val="tx1"/>
          </a:solidFill>
          <a:latin typeface="+mn-lt"/>
          <a:ea typeface="+mn-ea"/>
          <a:cs typeface="+mn-cs"/>
        </a:defRPr>
      </a:lvl2pPr>
      <a:lvl3pPr marL="563728" indent="-112746" algn="l" defTabSz="450982" rtl="0" eaLnBrk="1" latinLnBrk="0" hangingPunct="1">
        <a:lnSpc>
          <a:spcPct val="90000"/>
        </a:lnSpc>
        <a:spcBef>
          <a:spcPts val="247"/>
        </a:spcBef>
        <a:buFont typeface="Arial" panose="020B0604020202020204" pitchFamily="34" charset="0"/>
        <a:buChar char="•"/>
        <a:defRPr sz="986" kern="1200">
          <a:solidFill>
            <a:schemeClr val="tx1"/>
          </a:solidFill>
          <a:latin typeface="+mn-lt"/>
          <a:ea typeface="+mn-ea"/>
          <a:cs typeface="+mn-cs"/>
        </a:defRPr>
      </a:lvl3pPr>
      <a:lvl4pPr marL="789219" indent="-112746" algn="l" defTabSz="450982" rtl="0" eaLnBrk="1" latinLnBrk="0" hangingPunct="1">
        <a:lnSpc>
          <a:spcPct val="90000"/>
        </a:lnSpc>
        <a:spcBef>
          <a:spcPts val="247"/>
        </a:spcBef>
        <a:buFont typeface="Arial" panose="020B0604020202020204" pitchFamily="34" charset="0"/>
        <a:buChar char="•"/>
        <a:defRPr sz="888" kern="1200">
          <a:solidFill>
            <a:schemeClr val="tx1"/>
          </a:solidFill>
          <a:latin typeface="+mn-lt"/>
          <a:ea typeface="+mn-ea"/>
          <a:cs typeface="+mn-cs"/>
        </a:defRPr>
      </a:lvl4pPr>
      <a:lvl5pPr marL="1014710" indent="-112746" algn="l" defTabSz="450982" rtl="0" eaLnBrk="1" latinLnBrk="0" hangingPunct="1">
        <a:lnSpc>
          <a:spcPct val="90000"/>
        </a:lnSpc>
        <a:spcBef>
          <a:spcPts val="247"/>
        </a:spcBef>
        <a:buFont typeface="Arial" panose="020B0604020202020204" pitchFamily="34" charset="0"/>
        <a:buChar char="•"/>
        <a:defRPr sz="888" kern="1200">
          <a:solidFill>
            <a:schemeClr val="tx1"/>
          </a:solidFill>
          <a:latin typeface="+mn-lt"/>
          <a:ea typeface="+mn-ea"/>
          <a:cs typeface="+mn-cs"/>
        </a:defRPr>
      </a:lvl5pPr>
      <a:lvl6pPr marL="1240201" indent="-112746" algn="l" defTabSz="450982" rtl="0" eaLnBrk="1" latinLnBrk="0" hangingPunct="1">
        <a:lnSpc>
          <a:spcPct val="90000"/>
        </a:lnSpc>
        <a:spcBef>
          <a:spcPts val="247"/>
        </a:spcBef>
        <a:buFont typeface="Arial" panose="020B0604020202020204" pitchFamily="34" charset="0"/>
        <a:buChar char="•"/>
        <a:defRPr sz="888" kern="1200">
          <a:solidFill>
            <a:schemeClr val="tx1"/>
          </a:solidFill>
          <a:latin typeface="+mn-lt"/>
          <a:ea typeface="+mn-ea"/>
          <a:cs typeface="+mn-cs"/>
        </a:defRPr>
      </a:lvl6pPr>
      <a:lvl7pPr marL="1465692" indent="-112746" algn="l" defTabSz="450982" rtl="0" eaLnBrk="1" latinLnBrk="0" hangingPunct="1">
        <a:lnSpc>
          <a:spcPct val="90000"/>
        </a:lnSpc>
        <a:spcBef>
          <a:spcPts val="247"/>
        </a:spcBef>
        <a:buFont typeface="Arial" panose="020B0604020202020204" pitchFamily="34" charset="0"/>
        <a:buChar char="•"/>
        <a:defRPr sz="888" kern="1200">
          <a:solidFill>
            <a:schemeClr val="tx1"/>
          </a:solidFill>
          <a:latin typeface="+mn-lt"/>
          <a:ea typeface="+mn-ea"/>
          <a:cs typeface="+mn-cs"/>
        </a:defRPr>
      </a:lvl7pPr>
      <a:lvl8pPr marL="1691183" indent="-112746" algn="l" defTabSz="450982" rtl="0" eaLnBrk="1" latinLnBrk="0" hangingPunct="1">
        <a:lnSpc>
          <a:spcPct val="90000"/>
        </a:lnSpc>
        <a:spcBef>
          <a:spcPts val="247"/>
        </a:spcBef>
        <a:buFont typeface="Arial" panose="020B0604020202020204" pitchFamily="34" charset="0"/>
        <a:buChar char="•"/>
        <a:defRPr sz="888" kern="1200">
          <a:solidFill>
            <a:schemeClr val="tx1"/>
          </a:solidFill>
          <a:latin typeface="+mn-lt"/>
          <a:ea typeface="+mn-ea"/>
          <a:cs typeface="+mn-cs"/>
        </a:defRPr>
      </a:lvl8pPr>
      <a:lvl9pPr marL="1916674" indent="-112746" algn="l" defTabSz="450982" rtl="0" eaLnBrk="1" latinLnBrk="0" hangingPunct="1">
        <a:lnSpc>
          <a:spcPct val="90000"/>
        </a:lnSpc>
        <a:spcBef>
          <a:spcPts val="247"/>
        </a:spcBef>
        <a:buFont typeface="Arial" panose="020B0604020202020204" pitchFamily="34" charset="0"/>
        <a:buChar char="•"/>
        <a:defRPr sz="888" kern="1200">
          <a:solidFill>
            <a:schemeClr val="tx1"/>
          </a:solidFill>
          <a:latin typeface="+mn-lt"/>
          <a:ea typeface="+mn-ea"/>
          <a:cs typeface="+mn-cs"/>
        </a:defRPr>
      </a:lvl9pPr>
    </p:bodyStyle>
    <p:otherStyle>
      <a:defPPr>
        <a:defRPr lang="en-US"/>
      </a:defPPr>
      <a:lvl1pPr marL="0" algn="l" defTabSz="450982" rtl="0" eaLnBrk="1" latinLnBrk="0" hangingPunct="1">
        <a:defRPr sz="888" kern="1200">
          <a:solidFill>
            <a:schemeClr val="tx1"/>
          </a:solidFill>
          <a:latin typeface="+mn-lt"/>
          <a:ea typeface="+mn-ea"/>
          <a:cs typeface="+mn-cs"/>
        </a:defRPr>
      </a:lvl1pPr>
      <a:lvl2pPr marL="225491" algn="l" defTabSz="450982" rtl="0" eaLnBrk="1" latinLnBrk="0" hangingPunct="1">
        <a:defRPr sz="888" kern="1200">
          <a:solidFill>
            <a:schemeClr val="tx1"/>
          </a:solidFill>
          <a:latin typeface="+mn-lt"/>
          <a:ea typeface="+mn-ea"/>
          <a:cs typeface="+mn-cs"/>
        </a:defRPr>
      </a:lvl2pPr>
      <a:lvl3pPr marL="450982" algn="l" defTabSz="450982" rtl="0" eaLnBrk="1" latinLnBrk="0" hangingPunct="1">
        <a:defRPr sz="888" kern="1200">
          <a:solidFill>
            <a:schemeClr val="tx1"/>
          </a:solidFill>
          <a:latin typeface="+mn-lt"/>
          <a:ea typeface="+mn-ea"/>
          <a:cs typeface="+mn-cs"/>
        </a:defRPr>
      </a:lvl3pPr>
      <a:lvl4pPr marL="676473" algn="l" defTabSz="450982" rtl="0" eaLnBrk="1" latinLnBrk="0" hangingPunct="1">
        <a:defRPr sz="888" kern="1200">
          <a:solidFill>
            <a:schemeClr val="tx1"/>
          </a:solidFill>
          <a:latin typeface="+mn-lt"/>
          <a:ea typeface="+mn-ea"/>
          <a:cs typeface="+mn-cs"/>
        </a:defRPr>
      </a:lvl4pPr>
      <a:lvl5pPr marL="901964" algn="l" defTabSz="450982" rtl="0" eaLnBrk="1" latinLnBrk="0" hangingPunct="1">
        <a:defRPr sz="888" kern="1200">
          <a:solidFill>
            <a:schemeClr val="tx1"/>
          </a:solidFill>
          <a:latin typeface="+mn-lt"/>
          <a:ea typeface="+mn-ea"/>
          <a:cs typeface="+mn-cs"/>
        </a:defRPr>
      </a:lvl5pPr>
      <a:lvl6pPr marL="1127455" algn="l" defTabSz="450982" rtl="0" eaLnBrk="1" latinLnBrk="0" hangingPunct="1">
        <a:defRPr sz="888" kern="1200">
          <a:solidFill>
            <a:schemeClr val="tx1"/>
          </a:solidFill>
          <a:latin typeface="+mn-lt"/>
          <a:ea typeface="+mn-ea"/>
          <a:cs typeface="+mn-cs"/>
        </a:defRPr>
      </a:lvl6pPr>
      <a:lvl7pPr marL="1352946" algn="l" defTabSz="450982" rtl="0" eaLnBrk="1" latinLnBrk="0" hangingPunct="1">
        <a:defRPr sz="888" kern="1200">
          <a:solidFill>
            <a:schemeClr val="tx1"/>
          </a:solidFill>
          <a:latin typeface="+mn-lt"/>
          <a:ea typeface="+mn-ea"/>
          <a:cs typeface="+mn-cs"/>
        </a:defRPr>
      </a:lvl7pPr>
      <a:lvl8pPr marL="1578437" algn="l" defTabSz="450982" rtl="0" eaLnBrk="1" latinLnBrk="0" hangingPunct="1">
        <a:defRPr sz="888" kern="1200">
          <a:solidFill>
            <a:schemeClr val="tx1"/>
          </a:solidFill>
          <a:latin typeface="+mn-lt"/>
          <a:ea typeface="+mn-ea"/>
          <a:cs typeface="+mn-cs"/>
        </a:defRPr>
      </a:lvl8pPr>
      <a:lvl9pPr marL="1803928" algn="l" defTabSz="450982" rtl="0" eaLnBrk="1" latinLnBrk="0" hangingPunct="1">
        <a:defRPr sz="8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cci.com/Articles/Pages/Insights-Coronavirus-FAQs.aspx"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www.wcf.com/covid-19-guidance" TargetMode="External"/><Relationship Id="rId4" Type="http://schemas.openxmlformats.org/officeDocument/2006/relationships/hyperlink" Target="http://www.pciaa.net/media-center/pci-at-work/covid-19-resource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9B17199-C7FB-469D-B907-35F4E967E24C}"/>
              </a:ext>
            </a:extLst>
          </p:cNvPr>
          <p:cNvPicPr>
            <a:picLocks noChangeAspect="1"/>
          </p:cNvPicPr>
          <p:nvPr/>
        </p:nvPicPr>
        <p:blipFill>
          <a:blip r:embed="rId2"/>
          <a:stretch>
            <a:fillRect/>
          </a:stretch>
        </p:blipFill>
        <p:spPr>
          <a:xfrm>
            <a:off x="2699250" y="2656776"/>
            <a:ext cx="673850" cy="477424"/>
          </a:xfrm>
          <a:prstGeom prst="rect">
            <a:avLst/>
          </a:prstGeom>
        </p:spPr>
      </p:pic>
      <p:sp>
        <p:nvSpPr>
          <p:cNvPr id="22" name="TextBox 21">
            <a:extLst>
              <a:ext uri="{FF2B5EF4-FFF2-40B4-BE49-F238E27FC236}">
                <a16:creationId xmlns:a16="http://schemas.microsoft.com/office/drawing/2014/main" id="{7ADB2C0C-75CB-4723-9F52-9216520A047E}"/>
              </a:ext>
            </a:extLst>
          </p:cNvPr>
          <p:cNvSpPr txBox="1"/>
          <p:nvPr/>
        </p:nvSpPr>
        <p:spPr>
          <a:xfrm>
            <a:off x="1055059" y="388507"/>
            <a:ext cx="3962232" cy="2185214"/>
          </a:xfrm>
          <a:prstGeom prst="rect">
            <a:avLst/>
          </a:prstGeom>
          <a:noFill/>
        </p:spPr>
        <p:txBody>
          <a:bodyPr wrap="square" rtlCol="0">
            <a:spAutoFit/>
          </a:bodyPr>
          <a:lstStyle/>
          <a:p>
            <a:pPr algn="ctr" defTabSz="413297"/>
            <a:r>
              <a:rPr lang="en-US" sz="2400" b="1" dirty="0" smtClean="0">
                <a:solidFill>
                  <a:schemeClr val="tx1">
                    <a:lumMod val="85000"/>
                    <a:lumOff val="15000"/>
                  </a:schemeClr>
                </a:solidFill>
                <a:latin typeface="Arial"/>
              </a:rPr>
              <a:t>Workers Compensation and COVID-19</a:t>
            </a:r>
            <a:endParaRPr lang="en-US" sz="2400" b="1" dirty="0" smtClean="0">
              <a:solidFill>
                <a:schemeClr val="tx1">
                  <a:lumMod val="85000"/>
                  <a:lumOff val="15000"/>
                </a:schemeClr>
              </a:solidFill>
              <a:latin typeface="Arial"/>
            </a:endParaRPr>
          </a:p>
          <a:p>
            <a:pPr algn="ctr" defTabSz="413297"/>
            <a:r>
              <a:rPr lang="en-US" b="1" dirty="0" smtClean="0">
                <a:solidFill>
                  <a:schemeClr val="tx1">
                    <a:lumMod val="85000"/>
                    <a:lumOff val="15000"/>
                  </a:schemeClr>
                </a:solidFill>
                <a:latin typeface="Arial"/>
              </a:rPr>
              <a:t>____</a:t>
            </a:r>
          </a:p>
          <a:p>
            <a:pPr algn="ctr" defTabSz="413297"/>
            <a:r>
              <a:rPr lang="en-US" sz="1400" b="1" dirty="0" smtClean="0">
                <a:solidFill>
                  <a:schemeClr val="tx1">
                    <a:lumMod val="85000"/>
                    <a:lumOff val="15000"/>
                  </a:schemeClr>
                </a:solidFill>
                <a:latin typeface="Arial"/>
              </a:rPr>
              <a:t>Hailey </a:t>
            </a:r>
            <a:r>
              <a:rPr lang="en-US" sz="1400" b="1" dirty="0" smtClean="0">
                <a:solidFill>
                  <a:schemeClr val="tx1">
                    <a:lumMod val="85000"/>
                    <a:lumOff val="15000"/>
                  </a:schemeClr>
                </a:solidFill>
                <a:latin typeface="Arial"/>
              </a:rPr>
              <a:t>Black</a:t>
            </a:r>
          </a:p>
          <a:p>
            <a:pPr algn="ctr" defTabSz="413297"/>
            <a:r>
              <a:rPr lang="en-US" sz="1400" b="1" dirty="0" smtClean="0">
                <a:solidFill>
                  <a:schemeClr val="tx1">
                    <a:lumMod val="85000"/>
                    <a:lumOff val="15000"/>
                  </a:schemeClr>
                </a:solidFill>
                <a:latin typeface="Arial"/>
              </a:rPr>
              <a:t>Attorney</a:t>
            </a:r>
          </a:p>
          <a:p>
            <a:pPr algn="ctr" defTabSz="413297"/>
            <a:r>
              <a:rPr lang="en-US" sz="1400" b="1" dirty="0" smtClean="0">
                <a:solidFill>
                  <a:schemeClr val="tx1">
                    <a:lumMod val="85000"/>
                    <a:lumOff val="15000"/>
                  </a:schemeClr>
                </a:solidFill>
                <a:latin typeface="Arial"/>
              </a:rPr>
              <a:t>WCF Mutual Insurance Company</a:t>
            </a:r>
          </a:p>
          <a:p>
            <a:pPr algn="ctr" defTabSz="413297"/>
            <a:r>
              <a:rPr lang="en-US" sz="1400" b="1" dirty="0" smtClean="0">
                <a:solidFill>
                  <a:schemeClr val="tx1">
                    <a:lumMod val="85000"/>
                    <a:lumOff val="15000"/>
                  </a:schemeClr>
                </a:solidFill>
                <a:latin typeface="Arial"/>
              </a:rPr>
              <a:t>(385) 351-8274</a:t>
            </a:r>
          </a:p>
          <a:p>
            <a:pPr algn="ctr" defTabSz="413297"/>
            <a:r>
              <a:rPr lang="en-US" sz="1400" b="1" dirty="0" smtClean="0">
                <a:solidFill>
                  <a:schemeClr val="tx1">
                    <a:lumMod val="85000"/>
                    <a:lumOff val="15000"/>
                  </a:schemeClr>
                </a:solidFill>
                <a:latin typeface="Arial"/>
              </a:rPr>
              <a:t>hblack@wcf.com</a:t>
            </a:r>
            <a:endParaRPr lang="en-US" sz="1400" b="1" dirty="0">
              <a:solidFill>
                <a:schemeClr val="tx1">
                  <a:lumMod val="85000"/>
                  <a:lumOff val="15000"/>
                </a:schemeClr>
              </a:solidFill>
              <a:latin typeface="Arial"/>
            </a:endParaRPr>
          </a:p>
        </p:txBody>
      </p:sp>
    </p:spTree>
    <p:extLst>
      <p:ext uri="{BB962C8B-B14F-4D97-AF65-F5344CB8AC3E}">
        <p14:creationId xmlns:p14="http://schemas.microsoft.com/office/powerpoint/2010/main" val="2980003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t>
            </a:r>
            <a:r>
              <a:rPr lang="en-US" dirty="0" smtClean="0"/>
              <a:t/>
            </a:r>
            <a:br>
              <a:rPr lang="en-US" dirty="0" smtClean="0"/>
            </a:br>
            <a:r>
              <a:rPr lang="en-US" dirty="0"/>
              <a:t/>
            </a:r>
            <a:br>
              <a:rPr lang="en-US" dirty="0"/>
            </a:br>
            <a:r>
              <a:rPr lang="en-US" dirty="0" smtClean="0"/>
              <a:t>	</a:t>
            </a:r>
            <a:endParaRPr lang="en-US" dirty="0"/>
          </a:p>
        </p:txBody>
      </p:sp>
      <p:sp>
        <p:nvSpPr>
          <p:cNvPr id="5" name="TextBox 4"/>
          <p:cNvSpPr txBox="1"/>
          <p:nvPr/>
        </p:nvSpPr>
        <p:spPr>
          <a:xfrm>
            <a:off x="239032" y="265338"/>
            <a:ext cx="5535385" cy="4139595"/>
          </a:xfrm>
          <a:prstGeom prst="rect">
            <a:avLst/>
          </a:prstGeom>
          <a:noFill/>
        </p:spPr>
        <p:txBody>
          <a:bodyPr wrap="square" rtlCol="0">
            <a:spAutoFit/>
          </a:bodyPr>
          <a:lstStyle/>
          <a:p>
            <a:r>
              <a:rPr lang="en-US" dirty="0" smtClean="0"/>
              <a:t>HB 3007 </a:t>
            </a:r>
          </a:p>
          <a:p>
            <a:r>
              <a:rPr lang="en-US" dirty="0" smtClean="0"/>
              <a:t>Presumptions for First Responders</a:t>
            </a:r>
          </a:p>
          <a:p>
            <a:endParaRPr lang="en-US" sz="800" dirty="0" smtClean="0"/>
          </a:p>
          <a:p>
            <a:pPr marL="285750" indent="-285750">
              <a:buFont typeface="Arial" panose="020B0604020202020204" pitchFamily="34" charset="0"/>
              <a:buChar char="•"/>
            </a:pPr>
            <a:r>
              <a:rPr lang="en-US" sz="1500" dirty="0" smtClean="0"/>
              <a:t>Codified as part 11 to the </a:t>
            </a:r>
            <a:r>
              <a:rPr lang="en-US" sz="1500" u="sng" dirty="0" smtClean="0"/>
              <a:t>Workers’ Compensation Act</a:t>
            </a:r>
          </a:p>
          <a:p>
            <a:endParaRPr lang="en-US" sz="800" u="sng" dirty="0" smtClean="0"/>
          </a:p>
          <a:p>
            <a:pPr marL="285750" indent="-285750">
              <a:buFont typeface="Arial" panose="020B0604020202020204" pitchFamily="34" charset="0"/>
              <a:buChar char="•"/>
            </a:pPr>
            <a:r>
              <a:rPr lang="en-US" sz="1500" dirty="0" smtClean="0"/>
              <a:t>Covid-19 means the </a:t>
            </a:r>
            <a:r>
              <a:rPr lang="en-US" sz="1500" u="sng" dirty="0" smtClean="0"/>
              <a:t>disease</a:t>
            </a:r>
            <a:r>
              <a:rPr lang="en-US" sz="1500" dirty="0" smtClean="0"/>
              <a:t> caused by severe acute respiratory syndrome.</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sz="1500" dirty="0" smtClean="0"/>
              <a:t>A first responder who claims to have contracted COVID-19 during the performance of the his duties as a first responder, is presumed to have contracted COVID-19 </a:t>
            </a:r>
            <a:r>
              <a:rPr lang="en-US" sz="1500" u="sng" dirty="0" smtClean="0"/>
              <a:t>by accident </a:t>
            </a:r>
            <a:r>
              <a:rPr lang="en-US" sz="1500" dirty="0" smtClean="0"/>
              <a:t>during the course of performing the his work duties.</a:t>
            </a:r>
          </a:p>
          <a:p>
            <a:endParaRPr lang="en-US" dirty="0"/>
          </a:p>
          <a:p>
            <a:endParaRPr lang="en-US" dirty="0" smtClean="0"/>
          </a:p>
          <a:p>
            <a:endParaRPr lang="en-US" dirty="0"/>
          </a:p>
          <a:p>
            <a:endParaRPr lang="en-US" dirty="0" smtClean="0"/>
          </a:p>
          <a:p>
            <a:endParaRPr lang="en-US" sz="1000" dirty="0" smtClean="0"/>
          </a:p>
          <a:p>
            <a:endParaRPr lang="en-US" sz="1600" dirty="0" smtClean="0"/>
          </a:p>
        </p:txBody>
      </p:sp>
    </p:spTree>
    <p:extLst>
      <p:ext uri="{BB962C8B-B14F-4D97-AF65-F5344CB8AC3E}">
        <p14:creationId xmlns:p14="http://schemas.microsoft.com/office/powerpoint/2010/main" val="356518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3425" y="159205"/>
            <a:ext cx="5260754" cy="2887812"/>
          </a:xfrm>
        </p:spPr>
        <p:txBody>
          <a:bodyPr>
            <a:normAutofit fontScale="92500" lnSpcReduction="20000"/>
          </a:bodyPr>
          <a:lstStyle/>
          <a:p>
            <a:pPr marL="0" indent="0">
              <a:lnSpc>
                <a:spcPct val="100000"/>
              </a:lnSpc>
              <a:spcBef>
                <a:spcPts val="20"/>
              </a:spcBef>
              <a:buNone/>
            </a:pPr>
            <a:r>
              <a:rPr lang="en-US" sz="1500" dirty="0" smtClean="0"/>
              <a:t>“First responder” is defined broadly, pursuant to federal Families First Coronavirus Act, to include any person who provides transport, care, healthcare, comfort or nutrition to patients or others in response to COVID-19.</a:t>
            </a:r>
          </a:p>
          <a:p>
            <a:pPr marL="0" indent="0">
              <a:lnSpc>
                <a:spcPct val="100000"/>
              </a:lnSpc>
              <a:spcBef>
                <a:spcPts val="20"/>
              </a:spcBef>
              <a:buNone/>
            </a:pPr>
            <a:endParaRPr lang="en-US" sz="1500" dirty="0" smtClean="0"/>
          </a:p>
          <a:p>
            <a:pPr marL="0" indent="0">
              <a:lnSpc>
                <a:spcPct val="100000"/>
              </a:lnSpc>
              <a:spcBef>
                <a:spcPts val="20"/>
              </a:spcBef>
              <a:buNone/>
            </a:pPr>
            <a:r>
              <a:rPr lang="en-US" sz="1500" dirty="0" smtClean="0"/>
              <a:t>Proof of diagnosis requires </a:t>
            </a:r>
            <a:r>
              <a:rPr lang="en-US" sz="1500" u="sng" dirty="0" smtClean="0"/>
              <a:t>both</a:t>
            </a:r>
            <a:r>
              <a:rPr lang="en-US" sz="1500" dirty="0" smtClean="0"/>
              <a:t>:</a:t>
            </a:r>
          </a:p>
          <a:p>
            <a:pPr marL="342900" indent="-228600">
              <a:lnSpc>
                <a:spcPct val="100000"/>
              </a:lnSpc>
              <a:spcBef>
                <a:spcPts val="20"/>
              </a:spcBef>
            </a:pPr>
            <a:r>
              <a:rPr lang="en-US" sz="1500" dirty="0" smtClean="0"/>
              <a:t>Laboratory testing; and </a:t>
            </a:r>
          </a:p>
          <a:p>
            <a:pPr marL="342900" indent="-228600">
              <a:lnSpc>
                <a:spcPct val="100000"/>
              </a:lnSpc>
              <a:spcBef>
                <a:spcPts val="20"/>
              </a:spcBef>
            </a:pPr>
            <a:r>
              <a:rPr lang="en-US" sz="1500" dirty="0" smtClean="0"/>
              <a:t>Diagnosis by a physician.</a:t>
            </a:r>
          </a:p>
          <a:p>
            <a:pPr>
              <a:buFontTx/>
              <a:buChar char="-"/>
            </a:pPr>
            <a:endParaRPr lang="en-US" sz="1500" dirty="0"/>
          </a:p>
          <a:p>
            <a:pPr marL="0" indent="0">
              <a:buNone/>
            </a:pPr>
            <a:r>
              <a:rPr lang="en-US" sz="1500" dirty="0" smtClean="0"/>
              <a:t>If a first responder refuses examination or testing, he is not entitled to the presumption.</a:t>
            </a:r>
          </a:p>
          <a:p>
            <a:pPr marL="0" indent="0">
              <a:buNone/>
            </a:pPr>
            <a:endParaRPr lang="en-US" sz="1500" dirty="0"/>
          </a:p>
          <a:p>
            <a:pPr marL="0" indent="0">
              <a:buNone/>
            </a:pPr>
            <a:r>
              <a:rPr lang="en-US" sz="1500" dirty="0" smtClean="0"/>
              <a:t>If the first responder complies with examination and testing and is diagnosed with COVID-19, the presumption may be rebutted by a preponderance of the evidence.</a:t>
            </a:r>
            <a:endParaRPr lang="en-US" sz="1500" dirty="0"/>
          </a:p>
        </p:txBody>
      </p:sp>
    </p:spTree>
    <p:extLst>
      <p:ext uri="{BB962C8B-B14F-4D97-AF65-F5344CB8AC3E}">
        <p14:creationId xmlns:p14="http://schemas.microsoft.com/office/powerpoint/2010/main" val="83174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3424" y="326571"/>
            <a:ext cx="5175029" cy="2914650"/>
          </a:xfrm>
        </p:spPr>
        <p:txBody>
          <a:bodyPr>
            <a:normAutofit fontScale="77500" lnSpcReduction="20000"/>
          </a:bodyPr>
          <a:lstStyle/>
          <a:p>
            <a:r>
              <a:rPr lang="en-US" dirty="0"/>
              <a:t>Has the claimant tested positive for COVID-19? When?</a:t>
            </a:r>
          </a:p>
          <a:p>
            <a:r>
              <a:rPr lang="en-US" dirty="0"/>
              <a:t>Does the claimant have symptoms?</a:t>
            </a:r>
          </a:p>
          <a:p>
            <a:r>
              <a:rPr lang="en-US" dirty="0"/>
              <a:t>What was the time frame for the onset of symptoms?</a:t>
            </a:r>
          </a:p>
          <a:p>
            <a:r>
              <a:rPr lang="en-US" dirty="0"/>
              <a:t>Who has been in close contact (within 6 feet) with the claimant in the 14 days leading up to the date of first symptoms and since? </a:t>
            </a:r>
          </a:p>
          <a:p>
            <a:r>
              <a:rPr lang="en-US" dirty="0"/>
              <a:t>Did the claimant have direct contact with infectious secretions of a COVID-19 case (e.g., being coughed or sneezed on)?</a:t>
            </a:r>
          </a:p>
          <a:p>
            <a:r>
              <a:rPr lang="en-US" dirty="0"/>
              <a:t>Was the claimant notified they were potentially exposed to a person who tested positive for COVID-19? How close of contact did the claimant have with the person?</a:t>
            </a:r>
          </a:p>
          <a:p>
            <a:r>
              <a:rPr lang="en-US" dirty="0"/>
              <a:t>Was the claimant in the same indoor environment as a case for a prolonged period but did not meet the definition of close contact.</a:t>
            </a:r>
          </a:p>
          <a:p>
            <a:r>
              <a:rPr lang="en-US" dirty="0"/>
              <a:t>Was the claimant at a large gathering at the same time as a COVID-19 confirmed case?</a:t>
            </a:r>
          </a:p>
          <a:p>
            <a:r>
              <a:rPr lang="en-US" dirty="0"/>
              <a:t>Did the claimant or someone in close contact with the claimant travel in the past 14 days? What was the mode of travel and destination(s)?</a:t>
            </a:r>
          </a:p>
          <a:p>
            <a:r>
              <a:rPr lang="en-US" dirty="0"/>
              <a:t>Did a person participate in any large group gatherings (&gt;10 people) in an area with known confirmed cases of community spread COVID-19?</a:t>
            </a:r>
          </a:p>
          <a:p>
            <a:r>
              <a:rPr lang="en-US" dirty="0"/>
              <a:t>What is the time frame for potential industrial exposure (dates/times if possible)?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59557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556" y="-2"/>
            <a:ext cx="2157437" cy="3382963"/>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906" b="21445"/>
          <a:stretch/>
        </p:blipFill>
        <p:spPr>
          <a:xfrm>
            <a:off x="2841172" y="149341"/>
            <a:ext cx="2404381" cy="3084278"/>
          </a:xfrm>
          <a:prstGeom prst="rect">
            <a:avLst/>
          </a:prstGeom>
        </p:spPr>
      </p:pic>
    </p:spTree>
    <p:extLst>
      <p:ext uri="{BB962C8B-B14F-4D97-AF65-F5344CB8AC3E}">
        <p14:creationId xmlns:p14="http://schemas.microsoft.com/office/powerpoint/2010/main" val="2848932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35" r="15963" b="13055"/>
          <a:stretch/>
        </p:blipFill>
        <p:spPr>
          <a:xfrm>
            <a:off x="3184552" y="81641"/>
            <a:ext cx="2765867" cy="188187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3269"/>
          <a:stretch/>
        </p:blipFill>
        <p:spPr>
          <a:xfrm>
            <a:off x="156809" y="126546"/>
            <a:ext cx="2925690" cy="183696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900471461"/>
              </p:ext>
            </p:extLst>
          </p:nvPr>
        </p:nvGraphicFramePr>
        <p:xfrm>
          <a:off x="247450" y="1963511"/>
          <a:ext cx="5670098" cy="1642237"/>
        </p:xfrm>
        <a:graphic>
          <a:graphicData uri="http://schemas.openxmlformats.org/drawingml/2006/table">
            <a:tbl>
              <a:tblPr firstRow="1" bandRow="1">
                <a:tableStyleId>{5C22544A-7EE6-4342-B048-85BDC9FD1C3A}</a:tableStyleId>
              </a:tblPr>
              <a:tblGrid>
                <a:gridCol w="2835049">
                  <a:extLst>
                    <a:ext uri="{9D8B030D-6E8A-4147-A177-3AD203B41FA5}">
                      <a16:colId xmlns:a16="http://schemas.microsoft.com/office/drawing/2014/main" val="3396758666"/>
                    </a:ext>
                  </a:extLst>
                </a:gridCol>
                <a:gridCol w="2835049">
                  <a:extLst>
                    <a:ext uri="{9D8B030D-6E8A-4147-A177-3AD203B41FA5}">
                      <a16:colId xmlns:a16="http://schemas.microsoft.com/office/drawing/2014/main" val="2729618901"/>
                    </a:ext>
                  </a:extLst>
                </a:gridCol>
              </a:tblGrid>
              <a:tr h="370840">
                <a:tc>
                  <a:txBody>
                    <a:bodyPr/>
                    <a:lstStyle/>
                    <a:p>
                      <a:pPr marL="0" indent="0">
                        <a:buFont typeface="Arial" panose="020B0604020202020204" pitchFamily="34" charset="0"/>
                        <a:buNone/>
                      </a:pPr>
                      <a:endParaRPr lang="en-US" sz="800" b="0" dirty="0" smtClean="0">
                        <a:solidFill>
                          <a:schemeClr val="tx1"/>
                        </a:solidFill>
                      </a:endParaRPr>
                    </a:p>
                    <a:p>
                      <a:pPr marL="171450" indent="-171450">
                        <a:buFont typeface="Arial" panose="020B0604020202020204" pitchFamily="34" charset="0"/>
                        <a:buChar char="•"/>
                      </a:pPr>
                      <a:r>
                        <a:rPr lang="en-US" sz="800" b="0" dirty="0" smtClean="0">
                          <a:solidFill>
                            <a:schemeClr val="tx1"/>
                          </a:solidFill>
                        </a:rPr>
                        <a:t>Plaintiff: family of deceased</a:t>
                      </a:r>
                      <a:r>
                        <a:rPr lang="en-US" sz="800" b="0" baseline="0" dirty="0" smtClean="0">
                          <a:solidFill>
                            <a:schemeClr val="tx1"/>
                          </a:solidFill>
                        </a:rPr>
                        <a:t> Walmart employee</a:t>
                      </a:r>
                    </a:p>
                    <a:p>
                      <a:pPr marL="0" indent="0">
                        <a:buFont typeface="Arial" panose="020B0604020202020204" pitchFamily="34" charset="0"/>
                        <a:buNone/>
                      </a:pPr>
                      <a:endParaRPr lang="en-US" sz="400" b="0" baseline="0" dirty="0" smtClean="0">
                        <a:solidFill>
                          <a:schemeClr val="tx1"/>
                        </a:solidFill>
                      </a:endParaRPr>
                    </a:p>
                    <a:p>
                      <a:pPr marL="171450" indent="-171450">
                        <a:buFont typeface="Arial" panose="020B0604020202020204" pitchFamily="34" charset="0"/>
                        <a:buChar char="•"/>
                      </a:pPr>
                      <a:r>
                        <a:rPr lang="en-US" sz="800" b="0" dirty="0" smtClean="0">
                          <a:solidFill>
                            <a:schemeClr val="tx1"/>
                          </a:solidFill>
                        </a:rPr>
                        <a:t>Walmart</a:t>
                      </a:r>
                      <a:r>
                        <a:rPr lang="en-US" sz="800" b="0" baseline="0" dirty="0" smtClean="0">
                          <a:solidFill>
                            <a:schemeClr val="tx1"/>
                          </a:solidFill>
                        </a:rPr>
                        <a:t> owed a duty “to exercise reasonable care in keeping the store a safe and healthy environment” and to protect employees when it knew of high infection risks.</a:t>
                      </a:r>
                    </a:p>
                    <a:p>
                      <a:pPr marL="0" indent="0">
                        <a:buFont typeface="Arial" panose="020B0604020202020204" pitchFamily="34" charset="0"/>
                        <a:buNone/>
                      </a:pPr>
                      <a:endParaRPr lang="en-US" sz="400" b="0" baseline="0" dirty="0" smtClean="0">
                        <a:solidFill>
                          <a:schemeClr val="tx1"/>
                        </a:solidFill>
                      </a:endParaRPr>
                    </a:p>
                    <a:p>
                      <a:pPr marL="171450" indent="-171450">
                        <a:buFont typeface="Arial" panose="020B0604020202020204" pitchFamily="34" charset="0"/>
                        <a:buChar char="•"/>
                      </a:pPr>
                      <a:r>
                        <a:rPr lang="en-US" sz="800" b="0" baseline="0" dirty="0" smtClean="0">
                          <a:solidFill>
                            <a:schemeClr val="tx1"/>
                          </a:solidFill>
                        </a:rPr>
                        <a:t>Causes of Action: wrongful death, negligence, willful and wanton misconduct</a:t>
                      </a:r>
                    </a:p>
                    <a:p>
                      <a:endParaRPr lang="en-US" sz="800" b="0" dirty="0">
                        <a:solidFill>
                          <a:schemeClr val="tx1"/>
                        </a:solidFill>
                      </a:endParaRPr>
                    </a:p>
                  </a:txBody>
                  <a:tcPr>
                    <a:noFill/>
                  </a:tcPr>
                </a:tc>
                <a:tc>
                  <a:txBody>
                    <a:bodyPr/>
                    <a:lstStyle/>
                    <a:p>
                      <a:pPr marL="171450" indent="-171450">
                        <a:buFont typeface="Arial" panose="020B0604020202020204" pitchFamily="34" charset="0"/>
                        <a:buChar char="•"/>
                      </a:pPr>
                      <a:r>
                        <a:rPr lang="en-US" sz="800" b="0" dirty="0" smtClean="0">
                          <a:solidFill>
                            <a:schemeClr val="tx1"/>
                          </a:solidFill>
                        </a:rPr>
                        <a:t>Plaintiffs: employee, employee’s daughter, employee’s roommate</a:t>
                      </a:r>
                    </a:p>
                    <a:p>
                      <a:pPr marL="0" indent="0">
                        <a:buFont typeface="Arial" panose="020B0604020202020204" pitchFamily="34" charset="0"/>
                        <a:buNone/>
                      </a:pPr>
                      <a:endParaRPr lang="en-US" sz="400" b="0" dirty="0" smtClean="0">
                        <a:solidFill>
                          <a:schemeClr val="tx1"/>
                        </a:solidFill>
                      </a:endParaRPr>
                    </a:p>
                    <a:p>
                      <a:pPr marL="171450" indent="-171450">
                        <a:buFont typeface="Arial" panose="020B0604020202020204" pitchFamily="34" charset="0"/>
                        <a:buChar char="•"/>
                      </a:pPr>
                      <a:r>
                        <a:rPr lang="en-US" sz="800" b="0" dirty="0" smtClean="0">
                          <a:solidFill>
                            <a:schemeClr val="tx1"/>
                          </a:solidFill>
                        </a:rPr>
                        <a:t>Built</a:t>
                      </a:r>
                      <a:r>
                        <a:rPr lang="en-US" sz="800" b="0" baseline="0" dirty="0" smtClean="0">
                          <a:solidFill>
                            <a:schemeClr val="tx1"/>
                          </a:solidFill>
                        </a:rPr>
                        <a:t> Bar “knowingly, intentionally and recklessly exposed its employees” to the coronavirus.</a:t>
                      </a:r>
                    </a:p>
                    <a:p>
                      <a:pPr marL="171450" indent="-171450">
                        <a:buFont typeface="Arial" panose="020B0604020202020204" pitchFamily="34" charset="0"/>
                        <a:buChar char="•"/>
                      </a:pPr>
                      <a:endParaRPr lang="en-US" sz="400" b="0" baseline="0" dirty="0" smtClean="0">
                        <a:solidFill>
                          <a:schemeClr val="tx1"/>
                        </a:solidFill>
                      </a:endParaRPr>
                    </a:p>
                    <a:p>
                      <a:pPr marL="171450" indent="-171450">
                        <a:buFont typeface="Arial" panose="020B0604020202020204" pitchFamily="34" charset="0"/>
                        <a:buChar char="•"/>
                      </a:pPr>
                      <a:r>
                        <a:rPr lang="en-US" sz="800" b="0" baseline="0" dirty="0" smtClean="0">
                          <a:solidFill>
                            <a:schemeClr val="tx1"/>
                          </a:solidFill>
                        </a:rPr>
                        <a:t>Built Bar refused to provide personal protective equipment or sanitize its surfaces. Built Bar threatened to fire anyone who raised safety concerns.</a:t>
                      </a:r>
                    </a:p>
                    <a:p>
                      <a:pPr marL="171450" indent="-171450">
                        <a:buFont typeface="Arial" panose="020B0604020202020204" pitchFamily="34" charset="0"/>
                        <a:buChar char="•"/>
                      </a:pPr>
                      <a:endParaRPr lang="en-US" sz="400" b="0" baseline="0" dirty="0" smtClean="0">
                        <a:solidFill>
                          <a:schemeClr val="tx1"/>
                        </a:solidFill>
                      </a:endParaRPr>
                    </a:p>
                    <a:p>
                      <a:pPr marL="171450" indent="-171450">
                        <a:buFont typeface="Arial" panose="020B0604020202020204" pitchFamily="34" charset="0"/>
                        <a:buChar char="•"/>
                      </a:pPr>
                      <a:r>
                        <a:rPr lang="en-US" sz="800" b="0" baseline="0" dirty="0" smtClean="0">
                          <a:solidFill>
                            <a:schemeClr val="tx1"/>
                          </a:solidFill>
                        </a:rPr>
                        <a:t>Causes of Action: negligence, willful misconduct, reckless infliction of harm, gross negligence</a:t>
                      </a:r>
                    </a:p>
                    <a:p>
                      <a:pPr marL="171450" indent="-171450">
                        <a:buFont typeface="Arial" panose="020B0604020202020204" pitchFamily="34" charset="0"/>
                        <a:buChar char="•"/>
                      </a:pPr>
                      <a:endParaRPr lang="en-US" b="0" baseline="0" dirty="0" smtClean="0">
                        <a:solidFill>
                          <a:schemeClr val="tx1"/>
                        </a:solidFill>
                      </a:endParaRPr>
                    </a:p>
                    <a:p>
                      <a:pPr marL="171450" indent="-171450">
                        <a:buFont typeface="Arial" panose="020B0604020202020204" pitchFamily="34" charset="0"/>
                        <a:buChar char="•"/>
                      </a:pPr>
                      <a:endParaRPr lang="en-US" b="0" dirty="0">
                        <a:solidFill>
                          <a:schemeClr val="tx1"/>
                        </a:solidFill>
                      </a:endParaRPr>
                    </a:p>
                  </a:txBody>
                  <a:tcPr>
                    <a:noFill/>
                  </a:tcPr>
                </a:tc>
                <a:extLst>
                  <a:ext uri="{0D108BD9-81ED-4DB2-BD59-A6C34878D82A}">
                    <a16:rowId xmlns:a16="http://schemas.microsoft.com/office/drawing/2014/main" val="2717523421"/>
                  </a:ext>
                </a:extLst>
              </a:tr>
            </a:tbl>
          </a:graphicData>
        </a:graphic>
      </p:graphicFrame>
    </p:spTree>
    <p:extLst>
      <p:ext uri="{BB962C8B-B14F-4D97-AF65-F5344CB8AC3E}">
        <p14:creationId xmlns:p14="http://schemas.microsoft.com/office/powerpoint/2010/main" val="3464361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266745" y="293914"/>
            <a:ext cx="5479959" cy="2775857"/>
          </a:xfrm>
          <a:prstGeom prst="rect">
            <a:avLst/>
          </a:prstGeom>
        </p:spPr>
        <p:txBody>
          <a:bodyPr vert="horz" lIns="91440" tIns="45720" rIns="91440" bIns="45720" rtlCol="0" anchor="ctr">
            <a:normAutofit fontScale="25000" lnSpcReduction="20000"/>
          </a:bodyPr>
          <a:lstStyle>
            <a:lvl1pPr algn="l" defTabSz="450982" rtl="0" eaLnBrk="1" latinLnBrk="0" hangingPunct="1">
              <a:lnSpc>
                <a:spcPct val="90000"/>
              </a:lnSpc>
              <a:spcBef>
                <a:spcPct val="0"/>
              </a:spcBef>
              <a:buNone/>
              <a:defRPr sz="2170" kern="1200">
                <a:solidFill>
                  <a:schemeClr val="tx1"/>
                </a:solidFill>
                <a:latin typeface="+mj-lt"/>
                <a:ea typeface="+mj-ea"/>
                <a:cs typeface="+mj-cs"/>
              </a:defRPr>
            </a:lvl1pPr>
          </a:lstStyle>
          <a:p>
            <a:r>
              <a:rPr lang="en-US" sz="4000" b="1" dirty="0" smtClean="0">
                <a:solidFill>
                  <a:schemeClr val="tx1"/>
                </a:solidFill>
                <a:latin typeface="Arial" panose="020B0604020202020204" pitchFamily="34" charset="0"/>
                <a:cs typeface="Arial" panose="020B0604020202020204" pitchFamily="34" charset="0"/>
              </a:rPr>
              <a:t>SB 3007/Utah Code Ann. § 78B-4-517</a:t>
            </a:r>
            <a:br>
              <a:rPr lang="en-US" sz="4000" b="1" dirty="0" smtClean="0">
                <a:solidFill>
                  <a:schemeClr val="tx1"/>
                </a:solidFill>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Immunity Related to Covid-19</a:t>
            </a:r>
          </a:p>
          <a:p>
            <a:endParaRPr lang="en-US" sz="4000" dirty="0" smtClean="0">
              <a:latin typeface="Arial" panose="020B0604020202020204" pitchFamily="34" charset="0"/>
              <a:cs typeface="Arial" panose="020B0604020202020204" pitchFamily="34" charset="0"/>
            </a:endParaRPr>
          </a:p>
          <a:p>
            <a:r>
              <a:rPr lang="en-US" sz="4000" dirty="0" smtClean="0">
                <a:latin typeface="Arial" panose="020B0604020202020204" pitchFamily="34" charset="0"/>
                <a:cs typeface="Arial" panose="020B0604020202020204" pitchFamily="34" charset="0"/>
              </a:rPr>
              <a:t>. . . a </a:t>
            </a:r>
            <a:r>
              <a:rPr lang="en-US" sz="4000" dirty="0">
                <a:latin typeface="Arial" panose="020B0604020202020204" pitchFamily="34" charset="0"/>
                <a:cs typeface="Arial" panose="020B0604020202020204" pitchFamily="34" charset="0"/>
              </a:rPr>
              <a:t>person is immune from </a:t>
            </a:r>
            <a:r>
              <a:rPr lang="en-US" sz="4000" dirty="0" smtClean="0">
                <a:latin typeface="Arial" panose="020B0604020202020204" pitchFamily="34" charset="0"/>
                <a:cs typeface="Arial" panose="020B0604020202020204" pitchFamily="34" charset="0"/>
              </a:rPr>
              <a:t>civil liability </a:t>
            </a:r>
            <a:r>
              <a:rPr lang="en-US" sz="4000" dirty="0">
                <a:latin typeface="Arial" panose="020B0604020202020204" pitchFamily="34" charset="0"/>
                <a:cs typeface="Arial" panose="020B0604020202020204" pitchFamily="34" charset="0"/>
              </a:rPr>
              <a:t>for damages or an injury resulting from exposure of an individual to COVID-19 on </a:t>
            </a:r>
            <a:r>
              <a:rPr lang="en-US" sz="4000" dirty="0" smtClean="0">
                <a:latin typeface="Arial" panose="020B0604020202020204" pitchFamily="34" charset="0"/>
                <a:cs typeface="Arial" panose="020B0604020202020204" pitchFamily="34" charset="0"/>
              </a:rPr>
              <a:t>the premises </a:t>
            </a:r>
            <a:r>
              <a:rPr lang="en-US" sz="4000" dirty="0">
                <a:latin typeface="Arial" panose="020B0604020202020204" pitchFamily="34" charset="0"/>
                <a:cs typeface="Arial" panose="020B0604020202020204" pitchFamily="34" charset="0"/>
              </a:rPr>
              <a:t>owned or operated by the person, or during an activity managed by the person</a:t>
            </a:r>
            <a:r>
              <a:rPr lang="en-US" sz="4000" dirty="0" smtClean="0">
                <a:latin typeface="Arial" panose="020B0604020202020204" pitchFamily="34" charset="0"/>
                <a:cs typeface="Arial" panose="020B0604020202020204" pitchFamily="34" charset="0"/>
              </a:rPr>
              <a:t>.”</a:t>
            </a:r>
          </a:p>
          <a:p>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Immunity does </a:t>
            </a:r>
            <a:r>
              <a:rPr lang="en-US" sz="4000" dirty="0">
                <a:latin typeface="Arial" panose="020B0604020202020204" pitchFamily="34" charset="0"/>
                <a:cs typeface="Arial" panose="020B0604020202020204" pitchFamily="34" charset="0"/>
              </a:rPr>
              <a:t>not apply to:</a:t>
            </a: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(a</a:t>
            </a:r>
            <a:r>
              <a:rPr lang="en-US" sz="4000" dirty="0">
                <a:latin typeface="Arial" panose="020B0604020202020204" pitchFamily="34" charset="0"/>
                <a:cs typeface="Arial" panose="020B0604020202020204" pitchFamily="34" charset="0"/>
              </a:rPr>
              <a:t>) willful misconduct;</a:t>
            </a: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b) reckless infliction of harm; or</a:t>
            </a: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c) intentional infliction of harm</a:t>
            </a:r>
            <a:r>
              <a:rPr lang="en-US" sz="4000" dirty="0" smtClean="0">
                <a:latin typeface="Arial" panose="020B0604020202020204" pitchFamily="34" charset="0"/>
                <a:cs typeface="Arial" panose="020B0604020202020204" pitchFamily="34" charset="0"/>
              </a:rPr>
              <a:t>.</a:t>
            </a:r>
          </a:p>
          <a:p>
            <a:endParaRPr lang="en-US" sz="4000" dirty="0">
              <a:latin typeface="Arial" panose="020B0604020202020204" pitchFamily="34" charset="0"/>
              <a:cs typeface="Arial" panose="020B0604020202020204" pitchFamily="34" charset="0"/>
            </a:endParaRPr>
          </a:p>
          <a:p>
            <a:r>
              <a:rPr lang="en-US" sz="4000" b="1" dirty="0" smtClean="0">
                <a:latin typeface="Arial" panose="020B0604020202020204" pitchFamily="34" charset="0"/>
                <a:cs typeface="Arial" panose="020B0604020202020204" pitchFamily="34" charset="0"/>
              </a:rPr>
              <a:t>Exclusive Remedy</a:t>
            </a:r>
          </a:p>
          <a:p>
            <a:endParaRPr lang="en-US" sz="4000" b="1" dirty="0" smtClean="0">
              <a:latin typeface="Arial" panose="020B0604020202020204" pitchFamily="34" charset="0"/>
              <a:cs typeface="Arial" panose="020B0604020202020204" pitchFamily="34" charset="0"/>
            </a:endParaRPr>
          </a:p>
          <a:p>
            <a:r>
              <a:rPr lang="en-US" sz="4000" dirty="0" smtClean="0">
                <a:latin typeface="Arial" panose="020B0604020202020204" pitchFamily="34" charset="0"/>
                <a:cs typeface="Arial" panose="020B0604020202020204" pitchFamily="34" charset="0"/>
              </a:rPr>
              <a:t>The </a:t>
            </a:r>
            <a:r>
              <a:rPr lang="en-US" sz="4000" dirty="0">
                <a:latin typeface="Arial" panose="020B0604020202020204" pitchFamily="34" charset="0"/>
                <a:cs typeface="Arial" panose="020B0604020202020204" pitchFamily="34" charset="0"/>
              </a:rPr>
              <a:t>right to recover compensation pursuant to this chapter for injuries sustained by an </a:t>
            </a:r>
            <a:r>
              <a:rPr lang="en-US" sz="4000" dirty="0" smtClean="0">
                <a:latin typeface="Arial" panose="020B0604020202020204" pitchFamily="34" charset="0"/>
                <a:cs typeface="Arial" panose="020B0604020202020204" pitchFamily="34" charset="0"/>
              </a:rPr>
              <a:t>employee. . . is </a:t>
            </a:r>
            <a:r>
              <a:rPr lang="en-US" sz="4000" dirty="0">
                <a:latin typeface="Arial" panose="020B0604020202020204" pitchFamily="34" charset="0"/>
                <a:cs typeface="Arial" panose="020B0604020202020204" pitchFamily="34" charset="0"/>
              </a:rPr>
              <a:t>the exclusive remedy against the employer </a:t>
            </a:r>
            <a:r>
              <a:rPr lang="en-US" sz="4000" dirty="0" smtClean="0">
                <a:latin typeface="Arial" panose="020B0604020202020204" pitchFamily="34" charset="0"/>
                <a:cs typeface="Arial" panose="020B0604020202020204" pitchFamily="34" charset="0"/>
              </a:rPr>
              <a:t>and. . . any </a:t>
            </a:r>
            <a:r>
              <a:rPr lang="en-US" sz="4000" dirty="0">
                <a:latin typeface="Arial" panose="020B0604020202020204" pitchFamily="34" charset="0"/>
                <a:cs typeface="Arial" panose="020B0604020202020204" pitchFamily="34" charset="0"/>
              </a:rPr>
              <a:t>officer, agent, or employee of the employer and the liabilities of the employer imposed by this chapter is in place of any and all other civil liability </a:t>
            </a:r>
            <a:r>
              <a:rPr lang="en-US" sz="4000" dirty="0" smtClean="0">
                <a:latin typeface="Arial" panose="020B0604020202020204" pitchFamily="34" charset="0"/>
                <a:cs typeface="Arial" panose="020B0604020202020204" pitchFamily="34" charset="0"/>
              </a:rPr>
              <a:t>whatsoever. . . to </a:t>
            </a:r>
            <a:r>
              <a:rPr lang="en-US" sz="4000" dirty="0">
                <a:latin typeface="Arial" panose="020B0604020202020204" pitchFamily="34" charset="0"/>
                <a:cs typeface="Arial" panose="020B0604020202020204" pitchFamily="34" charset="0"/>
              </a:rPr>
              <a:t>the employee or to the employee's spouse, widow, children, parents, dependents, next of kin, heirs, personal representatives, guardian, or any other person whomsoever, on account of any accident or injury or death, in any way contracted, sustained, aggravated, or incurred by the employee in the course of or because of or arising out of the employee's employment, and an action at law may not be maintained against an employer or against any officer, agent, or employee of the employer based upon any accident, injury, or death of an employee.</a:t>
            </a:r>
            <a:endParaRPr lang="en-US" sz="4000" b="1" dirty="0" smtClean="0">
              <a:latin typeface="Arial" panose="020B0604020202020204" pitchFamily="34" charset="0"/>
              <a:cs typeface="Arial" panose="020B0604020202020204" pitchFamily="34" charset="0"/>
            </a:endParaRPr>
          </a:p>
          <a:p>
            <a:endParaRPr lang="en-US" sz="1700" dirty="0"/>
          </a:p>
          <a:p>
            <a:r>
              <a:rPr lang="en-US" sz="2000" dirty="0" smtClean="0"/>
              <a:t/>
            </a:r>
            <a:br>
              <a:rPr lang="en-US" sz="2000" dirty="0" smtClean="0"/>
            </a:br>
            <a:endParaRPr lang="en-US" sz="1578" dirty="0"/>
          </a:p>
        </p:txBody>
      </p:sp>
    </p:spTree>
    <p:extLst>
      <p:ext uri="{BB962C8B-B14F-4D97-AF65-F5344CB8AC3E}">
        <p14:creationId xmlns:p14="http://schemas.microsoft.com/office/powerpoint/2010/main" val="264249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00355" y="270850"/>
            <a:ext cx="5412740" cy="341471"/>
          </a:xfrm>
          <a:prstGeom prst="rect">
            <a:avLst/>
          </a:prstGeom>
        </p:spPr>
        <p:txBody>
          <a:bodyPr vert="horz" lIns="60142" tIns="30071" rIns="60142" bIns="30071"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1200" b="1" u="sng" dirty="0" smtClean="0">
                <a:solidFill>
                  <a:schemeClr val="tx1"/>
                </a:solidFill>
                <a:latin typeface="Arial" panose="020B0604020202020204" pitchFamily="34" charset="0"/>
                <a:cs typeface="Arial" panose="020B0604020202020204" pitchFamily="34" charset="0"/>
              </a:rPr>
              <a:t>OTHER WORKERS’ COMPENSATION ISSUES</a:t>
            </a:r>
            <a:endParaRPr lang="en-US" sz="1200" b="1" u="sng" dirty="0"/>
          </a:p>
        </p:txBody>
      </p:sp>
      <p:sp>
        <p:nvSpPr>
          <p:cNvPr id="15" name="Content Placeholder 2"/>
          <p:cNvSpPr>
            <a:spLocks noGrp="1"/>
          </p:cNvSpPr>
          <p:nvPr>
            <p:ph sz="half" idx="1"/>
          </p:nvPr>
        </p:nvSpPr>
        <p:spPr>
          <a:xfrm>
            <a:off x="300355" y="622377"/>
            <a:ext cx="5412740" cy="2449847"/>
          </a:xfrm>
        </p:spPr>
        <p:txBody>
          <a:bodyPr>
            <a:normAutofit fontScale="40000" lnSpcReduction="20000"/>
          </a:bodyPr>
          <a:lstStyle/>
          <a:p>
            <a:pPr>
              <a:spcBef>
                <a:spcPts val="0"/>
              </a:spcBef>
            </a:pPr>
            <a:r>
              <a:rPr lang="en-US" sz="2700" dirty="0" smtClean="0">
                <a:latin typeface="Arial" panose="020B0604020202020204" pitchFamily="34" charset="0"/>
                <a:cs typeface="Arial" panose="020B0604020202020204" pitchFamily="34" charset="0"/>
              </a:rPr>
              <a:t>Temporary total disability vs. paycheck protection vs. expanded state unemployment with federal enhancement</a:t>
            </a:r>
          </a:p>
          <a:p>
            <a:pPr>
              <a:spcBef>
                <a:spcPts val="0"/>
              </a:spcBef>
            </a:pPr>
            <a:endParaRPr lang="en-US" sz="2700" dirty="0" smtClean="0">
              <a:latin typeface="Arial" panose="020B0604020202020204" pitchFamily="34" charset="0"/>
              <a:cs typeface="Arial" panose="020B0604020202020204" pitchFamily="34" charset="0"/>
            </a:endParaRPr>
          </a:p>
          <a:p>
            <a:pPr>
              <a:spcBef>
                <a:spcPts val="0"/>
              </a:spcBef>
            </a:pPr>
            <a:r>
              <a:rPr lang="en-US" sz="2700" dirty="0" smtClean="0">
                <a:latin typeface="Arial" panose="020B0604020202020204" pitchFamily="34" charset="0"/>
                <a:cs typeface="Arial" panose="020B0604020202020204" pitchFamily="34" charset="0"/>
              </a:rPr>
              <a:t>Impact of COVID-19 shut-downs, layoffs, and furloughs on non-COVID claims</a:t>
            </a:r>
          </a:p>
          <a:p>
            <a:pPr marL="0" indent="0">
              <a:spcBef>
                <a:spcPts val="0"/>
              </a:spcBef>
              <a:buNone/>
            </a:pPr>
            <a:endParaRPr lang="en-US" sz="2700" dirty="0" smtClean="0">
              <a:latin typeface="Arial" panose="020B0604020202020204" pitchFamily="34" charset="0"/>
              <a:cs typeface="Arial" panose="020B0604020202020204" pitchFamily="34" charset="0"/>
            </a:endParaRPr>
          </a:p>
          <a:p>
            <a:pPr>
              <a:spcBef>
                <a:spcPts val="0"/>
              </a:spcBef>
            </a:pPr>
            <a:r>
              <a:rPr lang="en-US" sz="2700" dirty="0" smtClean="0">
                <a:latin typeface="Arial" panose="020B0604020202020204" pitchFamily="34" charset="0"/>
                <a:cs typeface="Arial" panose="020B0604020202020204" pitchFamily="34" charset="0"/>
              </a:rPr>
              <a:t>COVID-19 premium impacts</a:t>
            </a:r>
          </a:p>
          <a:p>
            <a:pPr>
              <a:spcBef>
                <a:spcPts val="0"/>
              </a:spcBef>
            </a:pPr>
            <a:endParaRPr lang="en-US" sz="1800" dirty="0">
              <a:latin typeface="Arial" panose="020B0604020202020204" pitchFamily="34" charset="0"/>
              <a:cs typeface="Arial" panose="020B0604020202020204" pitchFamily="34" charset="0"/>
            </a:endParaRPr>
          </a:p>
          <a:p>
            <a:pPr>
              <a:spcBef>
                <a:spcPts val="0"/>
              </a:spcBef>
            </a:pPr>
            <a:endParaRPr lang="en-US" sz="1800" dirty="0" smtClean="0">
              <a:latin typeface="Arial" panose="020B0604020202020204" pitchFamily="34" charset="0"/>
              <a:cs typeface="Arial" panose="020B0604020202020204" pitchFamily="34" charset="0"/>
            </a:endParaRPr>
          </a:p>
          <a:p>
            <a:pPr marL="226570" indent="0">
              <a:spcBef>
                <a:spcPts val="0"/>
              </a:spcBef>
              <a:buNone/>
            </a:pPr>
            <a:endParaRPr lang="en-US" sz="2900" dirty="0" smtClean="0">
              <a:latin typeface="Arial" panose="020B0604020202020204" pitchFamily="34" charset="0"/>
              <a:cs typeface="Arial" panose="020B0604020202020204" pitchFamily="34" charset="0"/>
            </a:endParaRPr>
          </a:p>
          <a:p>
            <a:pPr marL="0" indent="0">
              <a:spcBef>
                <a:spcPts val="0"/>
              </a:spcBef>
              <a:buNone/>
            </a:pPr>
            <a:r>
              <a:rPr lang="en-US" sz="2900" b="1" u="sng" dirty="0" smtClean="0">
                <a:latin typeface="Arial" panose="020B0604020202020204" pitchFamily="34" charset="0"/>
                <a:cs typeface="Arial" panose="020B0604020202020204" pitchFamily="34" charset="0"/>
              </a:rPr>
              <a:t>COVID-19 RESOURCES</a:t>
            </a:r>
            <a:r>
              <a:rPr lang="en-US" sz="2900" dirty="0" smtClean="0">
                <a:latin typeface="Arial" panose="020B0604020202020204" pitchFamily="34" charset="0"/>
                <a:cs typeface="Arial" panose="020B0604020202020204" pitchFamily="34" charset="0"/>
              </a:rPr>
              <a:t>:</a:t>
            </a:r>
          </a:p>
          <a:p>
            <a:pPr marL="0" indent="0">
              <a:spcBef>
                <a:spcPts val="0"/>
              </a:spcBef>
              <a:buNone/>
            </a:pPr>
            <a:endParaRPr lang="en-US" sz="2500" dirty="0" smtClean="0">
              <a:latin typeface="Arial" panose="020B0604020202020204" pitchFamily="34" charset="0"/>
              <a:cs typeface="Arial" panose="020B0604020202020204" pitchFamily="34" charset="0"/>
            </a:endParaRPr>
          </a:p>
          <a:p>
            <a:pPr>
              <a:spcBef>
                <a:spcPts val="0"/>
              </a:spcBef>
            </a:pPr>
            <a:r>
              <a:rPr lang="en-US" sz="2500" dirty="0" smtClean="0">
                <a:latin typeface="Arial" panose="020B0604020202020204" pitchFamily="34" charset="0"/>
                <a:cs typeface="Arial" panose="020B0604020202020204" pitchFamily="34" charset="0"/>
              </a:rPr>
              <a:t>National Council on Compensation Insurance (NCCI), </a:t>
            </a:r>
            <a:r>
              <a:rPr lang="en-US" sz="2500" dirty="0" smtClean="0">
                <a:latin typeface="Arial" panose="020B0604020202020204" pitchFamily="34" charset="0"/>
                <a:cs typeface="Arial" panose="020B0604020202020204" pitchFamily="34" charset="0"/>
                <a:hlinkClick r:id="rId3"/>
              </a:rPr>
              <a:t>https://www.ncci.com/Articles/Pages/Insights-Coronavirus-FAQs.aspx</a:t>
            </a:r>
            <a:endParaRPr lang="en-US" sz="2500" dirty="0" smtClean="0">
              <a:latin typeface="Arial" panose="020B0604020202020204" pitchFamily="34" charset="0"/>
              <a:cs typeface="Arial" panose="020B0604020202020204" pitchFamily="34" charset="0"/>
            </a:endParaRPr>
          </a:p>
          <a:p>
            <a:pPr>
              <a:spcBef>
                <a:spcPts val="0"/>
              </a:spcBef>
            </a:pPr>
            <a:endParaRPr lang="en-US" sz="2500" dirty="0" smtClean="0">
              <a:latin typeface="Arial" panose="020B0604020202020204" pitchFamily="34" charset="0"/>
              <a:cs typeface="Arial" panose="020B0604020202020204" pitchFamily="34" charset="0"/>
            </a:endParaRPr>
          </a:p>
          <a:p>
            <a:pPr>
              <a:spcBef>
                <a:spcPts val="0"/>
              </a:spcBef>
            </a:pPr>
            <a:r>
              <a:rPr lang="en-US" sz="2500" dirty="0" smtClean="0">
                <a:latin typeface="Arial" panose="020B0604020202020204" pitchFamily="34" charset="0"/>
                <a:cs typeface="Arial" panose="020B0604020202020204" pitchFamily="34" charset="0"/>
              </a:rPr>
              <a:t>American Property Casualty Insurance Association (APCIA), </a:t>
            </a:r>
          </a:p>
          <a:p>
            <a:pPr marL="0" indent="114300">
              <a:spcBef>
                <a:spcPts val="0"/>
              </a:spcBef>
              <a:buNone/>
            </a:pPr>
            <a:r>
              <a:rPr lang="en-US" sz="2500" dirty="0" smtClean="0">
                <a:latin typeface="Arial" panose="020B0604020202020204" pitchFamily="34" charset="0"/>
                <a:cs typeface="Arial" panose="020B0604020202020204" pitchFamily="34" charset="0"/>
                <a:hlinkClick r:id="rId4"/>
              </a:rPr>
              <a:t>http://www.pciaa.net/media-center/pci-at-work/covid-19-resources</a:t>
            </a:r>
            <a:endParaRPr lang="en-US" sz="2500" dirty="0" smtClean="0">
              <a:latin typeface="Arial" panose="020B0604020202020204" pitchFamily="34" charset="0"/>
              <a:cs typeface="Arial" panose="020B0604020202020204" pitchFamily="34" charset="0"/>
            </a:endParaRPr>
          </a:p>
          <a:p>
            <a:pPr marL="0" indent="0">
              <a:spcBef>
                <a:spcPts val="0"/>
              </a:spcBef>
              <a:buNone/>
            </a:pPr>
            <a:endParaRPr lang="en-US" sz="2500" dirty="0" smtClean="0">
              <a:latin typeface="Arial" panose="020B0604020202020204" pitchFamily="34" charset="0"/>
              <a:cs typeface="Arial" panose="020B0604020202020204" pitchFamily="34" charset="0"/>
            </a:endParaRPr>
          </a:p>
          <a:p>
            <a:pPr>
              <a:spcBef>
                <a:spcPts val="0"/>
              </a:spcBef>
            </a:pPr>
            <a:r>
              <a:rPr lang="en-US" sz="2500" dirty="0" smtClean="0">
                <a:latin typeface="Arial" panose="020B0604020202020204" pitchFamily="34" charset="0"/>
                <a:cs typeface="Arial" panose="020B0604020202020204" pitchFamily="34" charset="0"/>
              </a:rPr>
              <a:t>WCF Mutual Insurance Company, </a:t>
            </a:r>
            <a:r>
              <a:rPr lang="en-US" sz="2500" dirty="0" smtClean="0">
                <a:latin typeface="Arial" panose="020B0604020202020204" pitchFamily="34" charset="0"/>
                <a:cs typeface="Arial" panose="020B0604020202020204" pitchFamily="34" charset="0"/>
                <a:hlinkClick r:id="rId5"/>
              </a:rPr>
              <a:t>https://www.wcf.com/covid-19-guidance</a:t>
            </a:r>
            <a:endParaRPr lang="en-US" sz="2500" dirty="0" smtClean="0">
              <a:latin typeface="Arial" panose="020B0604020202020204" pitchFamily="34" charset="0"/>
              <a:cs typeface="Arial" panose="020B0604020202020204" pitchFamily="34" charset="0"/>
            </a:endParaRPr>
          </a:p>
          <a:p>
            <a:pPr marL="0" indent="0">
              <a:spcBef>
                <a:spcPts val="0"/>
              </a:spcBef>
              <a:buNone/>
            </a:pPr>
            <a:endParaRPr lang="en-US" sz="18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7159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9B17199-C7FB-469D-B907-35F4E967E24C}"/>
              </a:ext>
            </a:extLst>
          </p:cNvPr>
          <p:cNvPicPr>
            <a:picLocks noChangeAspect="1"/>
          </p:cNvPicPr>
          <p:nvPr/>
        </p:nvPicPr>
        <p:blipFill>
          <a:blip r:embed="rId2"/>
          <a:stretch>
            <a:fillRect/>
          </a:stretch>
        </p:blipFill>
        <p:spPr>
          <a:xfrm>
            <a:off x="2699250" y="2656776"/>
            <a:ext cx="673850" cy="477424"/>
          </a:xfrm>
          <a:prstGeom prst="rect">
            <a:avLst/>
          </a:prstGeom>
        </p:spPr>
      </p:pic>
      <p:sp>
        <p:nvSpPr>
          <p:cNvPr id="22" name="TextBox 21">
            <a:extLst>
              <a:ext uri="{FF2B5EF4-FFF2-40B4-BE49-F238E27FC236}">
                <a16:creationId xmlns:a16="http://schemas.microsoft.com/office/drawing/2014/main" id="{7ADB2C0C-75CB-4723-9F52-9216520A047E}"/>
              </a:ext>
            </a:extLst>
          </p:cNvPr>
          <p:cNvSpPr txBox="1"/>
          <p:nvPr/>
        </p:nvSpPr>
        <p:spPr>
          <a:xfrm>
            <a:off x="1055059" y="388507"/>
            <a:ext cx="3962232" cy="2185214"/>
          </a:xfrm>
          <a:prstGeom prst="rect">
            <a:avLst/>
          </a:prstGeom>
          <a:noFill/>
        </p:spPr>
        <p:txBody>
          <a:bodyPr wrap="square" rtlCol="0">
            <a:spAutoFit/>
          </a:bodyPr>
          <a:lstStyle/>
          <a:p>
            <a:pPr algn="ctr" defTabSz="413297"/>
            <a:r>
              <a:rPr lang="en-US" sz="2400" b="1" dirty="0" smtClean="0">
                <a:solidFill>
                  <a:schemeClr val="tx1">
                    <a:lumMod val="85000"/>
                    <a:lumOff val="15000"/>
                  </a:schemeClr>
                </a:solidFill>
                <a:latin typeface="Arial"/>
              </a:rPr>
              <a:t>Workers Compensation and COVID-19</a:t>
            </a:r>
            <a:endParaRPr lang="en-US" sz="2400" b="1" dirty="0" smtClean="0">
              <a:solidFill>
                <a:schemeClr val="tx1">
                  <a:lumMod val="85000"/>
                  <a:lumOff val="15000"/>
                </a:schemeClr>
              </a:solidFill>
              <a:latin typeface="Arial"/>
            </a:endParaRPr>
          </a:p>
          <a:p>
            <a:pPr algn="ctr" defTabSz="413297"/>
            <a:r>
              <a:rPr lang="en-US" b="1" dirty="0" smtClean="0">
                <a:solidFill>
                  <a:schemeClr val="tx1">
                    <a:lumMod val="85000"/>
                    <a:lumOff val="15000"/>
                  </a:schemeClr>
                </a:solidFill>
                <a:latin typeface="Arial"/>
              </a:rPr>
              <a:t>____</a:t>
            </a:r>
          </a:p>
          <a:p>
            <a:pPr algn="ctr" defTabSz="413297"/>
            <a:r>
              <a:rPr lang="en-US" sz="1400" b="1" dirty="0" smtClean="0">
                <a:solidFill>
                  <a:schemeClr val="tx1">
                    <a:lumMod val="85000"/>
                    <a:lumOff val="15000"/>
                  </a:schemeClr>
                </a:solidFill>
                <a:latin typeface="Arial"/>
              </a:rPr>
              <a:t>Hailey </a:t>
            </a:r>
            <a:r>
              <a:rPr lang="en-US" sz="1400" b="1" dirty="0" smtClean="0">
                <a:solidFill>
                  <a:schemeClr val="tx1">
                    <a:lumMod val="85000"/>
                    <a:lumOff val="15000"/>
                  </a:schemeClr>
                </a:solidFill>
                <a:latin typeface="Arial"/>
              </a:rPr>
              <a:t>Black</a:t>
            </a:r>
          </a:p>
          <a:p>
            <a:pPr algn="ctr" defTabSz="413297"/>
            <a:r>
              <a:rPr lang="en-US" sz="1400" b="1" dirty="0" smtClean="0">
                <a:solidFill>
                  <a:schemeClr val="tx1">
                    <a:lumMod val="85000"/>
                    <a:lumOff val="15000"/>
                  </a:schemeClr>
                </a:solidFill>
                <a:latin typeface="Arial"/>
              </a:rPr>
              <a:t>Attorney</a:t>
            </a:r>
          </a:p>
          <a:p>
            <a:pPr algn="ctr" defTabSz="413297"/>
            <a:r>
              <a:rPr lang="en-US" sz="1400" b="1" dirty="0" smtClean="0">
                <a:solidFill>
                  <a:schemeClr val="tx1">
                    <a:lumMod val="85000"/>
                    <a:lumOff val="15000"/>
                  </a:schemeClr>
                </a:solidFill>
                <a:latin typeface="Arial"/>
              </a:rPr>
              <a:t>WCF Mutual Insurance Company</a:t>
            </a:r>
          </a:p>
          <a:p>
            <a:pPr algn="ctr" defTabSz="413297"/>
            <a:r>
              <a:rPr lang="en-US" sz="1400" b="1" dirty="0" smtClean="0">
                <a:solidFill>
                  <a:schemeClr val="tx1">
                    <a:lumMod val="85000"/>
                    <a:lumOff val="15000"/>
                  </a:schemeClr>
                </a:solidFill>
                <a:latin typeface="Arial"/>
              </a:rPr>
              <a:t>(385) 351-8274</a:t>
            </a:r>
          </a:p>
          <a:p>
            <a:pPr algn="ctr" defTabSz="413297"/>
            <a:r>
              <a:rPr lang="en-US" sz="1400" b="1" dirty="0" smtClean="0">
                <a:solidFill>
                  <a:schemeClr val="tx1">
                    <a:lumMod val="85000"/>
                    <a:lumOff val="15000"/>
                  </a:schemeClr>
                </a:solidFill>
                <a:latin typeface="Arial"/>
              </a:rPr>
              <a:t>hblack@wcf.com</a:t>
            </a:r>
            <a:endParaRPr lang="en-US" sz="1400" b="1" dirty="0">
              <a:solidFill>
                <a:schemeClr val="tx1">
                  <a:lumMod val="85000"/>
                  <a:lumOff val="15000"/>
                </a:schemeClr>
              </a:solidFill>
              <a:latin typeface="Arial"/>
            </a:endParaRPr>
          </a:p>
        </p:txBody>
      </p:sp>
    </p:spTree>
    <p:extLst>
      <p:ext uri="{BB962C8B-B14F-4D97-AF65-F5344CB8AC3E}">
        <p14:creationId xmlns:p14="http://schemas.microsoft.com/office/powerpoint/2010/main" val="3586865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0572" y="686923"/>
            <a:ext cx="5412740" cy="471318"/>
          </a:xfrm>
        </p:spPr>
        <p:txBody>
          <a:bodyPr>
            <a:normAutofit fontScale="90000"/>
          </a:bodyPr>
          <a:lstStyle/>
          <a:p>
            <a:r>
              <a:rPr lang="en-US" dirty="0">
                <a:solidFill>
                  <a:schemeClr val="tx1">
                    <a:lumMod val="85000"/>
                    <a:lumOff val="15000"/>
                  </a:schemeClr>
                </a:solidFill>
              </a:rPr>
              <a:t>Are Covid-19 claims made by injured workers compensable? </a:t>
            </a:r>
            <a:r>
              <a:rPr lang="en-US" dirty="0"/>
              <a:t/>
            </a:r>
            <a:br>
              <a:rPr lang="en-US" dirty="0"/>
            </a:br>
            <a:r>
              <a:rPr lang="en-US" dirty="0"/>
              <a:t/>
            </a:r>
            <a:br>
              <a:rPr lang="en-US" dirty="0"/>
            </a:br>
            <a:endParaRPr lang="en-US" sz="1842" dirty="0">
              <a:solidFill>
                <a:schemeClr val="tx1"/>
              </a:solidFill>
            </a:endParaRPr>
          </a:p>
        </p:txBody>
      </p:sp>
      <p:sp>
        <p:nvSpPr>
          <p:cNvPr id="3" name="Content Placeholder 2"/>
          <p:cNvSpPr>
            <a:spLocks noGrp="1"/>
          </p:cNvSpPr>
          <p:nvPr>
            <p:ph idx="1"/>
          </p:nvPr>
        </p:nvSpPr>
        <p:spPr>
          <a:xfrm>
            <a:off x="3359880" y="970281"/>
            <a:ext cx="1831881" cy="375920"/>
          </a:xfrm>
        </p:spPr>
        <p:txBody>
          <a:bodyPr>
            <a:normAutofit fontScale="25000" lnSpcReduction="20000"/>
          </a:bodyPr>
          <a:lstStyle/>
          <a:p>
            <a:pPr marL="300700" indent="-300700" defTabSz="300700">
              <a:lnSpc>
                <a:spcPct val="90000"/>
              </a:lnSpc>
              <a:buNone/>
            </a:pPr>
            <a:endParaRPr lang="en-US" altLang="en-US" sz="329" spc="-66" dirty="0">
              <a:solidFill>
                <a:schemeClr val="tx2"/>
              </a:solidFill>
              <a:latin typeface="+mj-lt"/>
              <a:ea typeface="+mj-ea"/>
              <a:cs typeface="+mj-cs"/>
            </a:endParaRPr>
          </a:p>
          <a:p>
            <a:pPr marL="300700" indent="-300700" defTabSz="300700">
              <a:lnSpc>
                <a:spcPct val="90000"/>
              </a:lnSpc>
              <a:buNone/>
            </a:pPr>
            <a:endParaRPr lang="en-US" altLang="en-US" sz="1315" dirty="0"/>
          </a:p>
          <a:p>
            <a:pPr marL="300700" indent="-300700" defTabSz="300700">
              <a:lnSpc>
                <a:spcPct val="90000"/>
              </a:lnSpc>
              <a:buNone/>
            </a:pPr>
            <a:endParaRPr lang="en-US" altLang="en-US" sz="1315" dirty="0"/>
          </a:p>
          <a:p>
            <a:pPr marL="0" indent="0" defTabSz="300700">
              <a:lnSpc>
                <a:spcPct val="90000"/>
              </a:lnSpc>
              <a:buNone/>
            </a:pPr>
            <a:endParaRPr lang="en-US" altLang="en-US" sz="1315" dirty="0"/>
          </a:p>
          <a:p>
            <a:pPr marL="0" indent="0" defTabSz="300700">
              <a:lnSpc>
                <a:spcPct val="90000"/>
              </a:lnSpc>
              <a:buNone/>
            </a:pPr>
            <a:r>
              <a:rPr lang="en-US" sz="16000" dirty="0" smtClean="0">
                <a:solidFill>
                  <a:srgbClr val="CC0000"/>
                </a:solidFill>
              </a:rPr>
              <a:t>Maybe</a:t>
            </a:r>
            <a:endParaRPr lang="en-US" altLang="en-US" sz="16000" dirty="0">
              <a:solidFill>
                <a:srgbClr val="CC0000"/>
              </a:solidFill>
            </a:endParaRPr>
          </a:p>
        </p:txBody>
      </p:sp>
      <p:sp>
        <p:nvSpPr>
          <p:cNvPr id="4" name="TextBox 3"/>
          <p:cNvSpPr txBox="1"/>
          <p:nvPr/>
        </p:nvSpPr>
        <p:spPr>
          <a:xfrm>
            <a:off x="477519" y="1761066"/>
            <a:ext cx="4788747" cy="1200329"/>
          </a:xfrm>
          <a:prstGeom prst="rect">
            <a:avLst/>
          </a:prstGeom>
          <a:noFill/>
        </p:spPr>
        <p:txBody>
          <a:bodyPr wrap="square" rtlCol="0">
            <a:spAutoFit/>
          </a:bodyPr>
          <a:lstStyle/>
          <a:p>
            <a:r>
              <a:rPr lang="en-US" u="sng" dirty="0" smtClean="0"/>
              <a:t>Considerations:</a:t>
            </a:r>
          </a:p>
          <a:p>
            <a:r>
              <a:rPr lang="en-US" dirty="0" smtClean="0"/>
              <a:t>The policy of insurance.</a:t>
            </a:r>
          </a:p>
          <a:p>
            <a:r>
              <a:rPr lang="en-US" dirty="0" smtClean="0"/>
              <a:t>The Utah Workers Compensation Act</a:t>
            </a:r>
          </a:p>
          <a:p>
            <a:r>
              <a:rPr lang="en-US" dirty="0" smtClean="0"/>
              <a:t>The Utah Occupational Disease Act</a:t>
            </a:r>
            <a:endParaRPr lang="en-US" dirty="0"/>
          </a:p>
        </p:txBody>
      </p:sp>
    </p:spTree>
    <p:extLst>
      <p:ext uri="{BB962C8B-B14F-4D97-AF65-F5344CB8AC3E}">
        <p14:creationId xmlns:p14="http://schemas.microsoft.com/office/powerpoint/2010/main" val="225862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03555" y="1013856"/>
            <a:ext cx="5412740" cy="488650"/>
          </a:xfrm>
        </p:spPr>
        <p:txBody>
          <a:bodyPr>
            <a:normAutofit/>
          </a:bodyPr>
          <a:lstStyle/>
          <a:p>
            <a:r>
              <a:rPr lang="en-US" altLang="en-US" sz="1776" b="1" dirty="0" smtClean="0">
                <a:solidFill>
                  <a:schemeClr val="tx1"/>
                </a:solidFill>
              </a:rPr>
              <a:t>Part One: Workers Compensation </a:t>
            </a:r>
            <a:r>
              <a:rPr lang="en-US" altLang="en-US" sz="1776" b="1" dirty="0" smtClean="0">
                <a:solidFill>
                  <a:schemeClr val="tx1"/>
                </a:solidFill>
              </a:rPr>
              <a:t>Insurance</a:t>
            </a:r>
            <a:endParaRPr lang="en-US" altLang="en-US" sz="1776" b="1" dirty="0">
              <a:solidFill>
                <a:schemeClr val="tx1"/>
              </a:solidFill>
            </a:endParaRPr>
          </a:p>
        </p:txBody>
      </p:sp>
      <p:sp>
        <p:nvSpPr>
          <p:cNvPr id="4" name="Rectangle 2"/>
          <p:cNvSpPr txBox="1">
            <a:spLocks noChangeArrowheads="1"/>
          </p:cNvSpPr>
          <p:nvPr/>
        </p:nvSpPr>
        <p:spPr>
          <a:xfrm>
            <a:off x="503555" y="1755535"/>
            <a:ext cx="5412740" cy="488650"/>
          </a:xfrm>
          <a:prstGeom prst="rect">
            <a:avLst/>
          </a:prstGeom>
        </p:spPr>
        <p:txBody>
          <a:bodyPr vert="horz" lIns="91440" tIns="45720" rIns="91440" bIns="45720" rtlCol="0" anchor="ctr">
            <a:normAutofit/>
          </a:bodyPr>
          <a:lstStyle>
            <a:lvl1pPr algn="l" defTabSz="601401" rtl="0" eaLnBrk="1" latinLnBrk="0" hangingPunct="1">
              <a:spcBef>
                <a:spcPct val="0"/>
              </a:spcBef>
              <a:buNone/>
              <a:defRPr sz="2631" kern="1200" spc="-66" baseline="0">
                <a:solidFill>
                  <a:schemeClr val="tx2"/>
                </a:solidFill>
                <a:latin typeface="+mj-lt"/>
                <a:ea typeface="+mj-ea"/>
                <a:cs typeface="+mj-cs"/>
              </a:defRPr>
            </a:lvl1pPr>
          </a:lstStyle>
          <a:p>
            <a:r>
              <a:rPr lang="en-US" altLang="en-US" sz="1776" b="1" dirty="0" smtClean="0">
                <a:solidFill>
                  <a:schemeClr val="tx1"/>
                </a:solidFill>
              </a:rPr>
              <a:t>Part Two: Employers Liability Insurance</a:t>
            </a:r>
            <a:endParaRPr lang="en-US" altLang="en-US" sz="1776" b="1" dirty="0">
              <a:solidFill>
                <a:schemeClr val="tx1"/>
              </a:solidFill>
            </a:endParaRPr>
          </a:p>
        </p:txBody>
      </p:sp>
    </p:spTree>
    <p:extLst>
      <p:ext uri="{BB962C8B-B14F-4D97-AF65-F5344CB8AC3E}">
        <p14:creationId xmlns:p14="http://schemas.microsoft.com/office/powerpoint/2010/main" val="4180868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3648" y="900113"/>
            <a:ext cx="2866153" cy="2146300"/>
          </a:xfr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933" y="0"/>
            <a:ext cx="4517584" cy="3382963"/>
          </a:xfrm>
          <a:prstGeom prst="rect">
            <a:avLst/>
          </a:prstGeom>
        </p:spPr>
      </p:pic>
    </p:spTree>
    <p:extLst>
      <p:ext uri="{BB962C8B-B14F-4D97-AF65-F5344CB8AC3E}">
        <p14:creationId xmlns:p14="http://schemas.microsoft.com/office/powerpoint/2010/main" val="2798947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p:cNvSpPr txBox="1">
            <a:spLocks/>
          </p:cNvSpPr>
          <p:nvPr/>
        </p:nvSpPr>
        <p:spPr>
          <a:xfrm>
            <a:off x="300355" y="294472"/>
            <a:ext cx="5412740" cy="2726314"/>
          </a:xfrm>
          <a:prstGeom prst="rect">
            <a:avLst/>
          </a:prstGeom>
        </p:spPr>
        <p:txBody>
          <a:bodyP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1973" b="1" dirty="0">
                <a:solidFill>
                  <a:schemeClr val="tx1"/>
                </a:solidFill>
              </a:rPr>
              <a:t/>
            </a:r>
            <a:br>
              <a:rPr lang="en-US" sz="1973" b="1" dirty="0">
                <a:solidFill>
                  <a:schemeClr val="tx1"/>
                </a:solidFill>
              </a:rPr>
            </a:br>
            <a:endParaRPr lang="en-US" sz="1578" b="1" u="sng" dirty="0"/>
          </a:p>
        </p:txBody>
      </p:sp>
      <p:sp>
        <p:nvSpPr>
          <p:cNvPr id="12" name="Content Placeholder 2"/>
          <p:cNvSpPr txBox="1">
            <a:spLocks/>
          </p:cNvSpPr>
          <p:nvPr/>
        </p:nvSpPr>
        <p:spPr>
          <a:xfrm>
            <a:off x="300355" y="701651"/>
            <a:ext cx="5412740" cy="425020"/>
          </a:xfrm>
          <a:prstGeom prst="rect">
            <a:avLst/>
          </a:prstGeom>
        </p:spPr>
        <p:txBody>
          <a:bodyPr>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Bef>
                <a:spcPts val="0"/>
              </a:spcBef>
            </a:pPr>
            <a:endParaRPr lang="en-US" sz="395" dirty="0"/>
          </a:p>
          <a:p>
            <a:pPr marL="0" indent="0" algn="ctr">
              <a:spcBef>
                <a:spcPts val="0"/>
              </a:spcBef>
              <a:buNone/>
            </a:pPr>
            <a:r>
              <a:rPr lang="en-US" sz="1800" b="1" u="sng" dirty="0" smtClean="0"/>
              <a:t>Conditions of Employment:</a:t>
            </a:r>
          </a:p>
          <a:p>
            <a:pPr marL="0" indent="0">
              <a:spcBef>
                <a:spcPts val="0"/>
              </a:spcBef>
              <a:buNone/>
            </a:pPr>
            <a:endParaRPr lang="en-US" sz="1800" dirty="0" smtClean="0"/>
          </a:p>
          <a:p>
            <a:pPr marL="0" indent="0">
              <a:spcBef>
                <a:spcPts val="0"/>
              </a:spcBef>
              <a:buNone/>
            </a:pPr>
            <a:endParaRPr lang="en-US" sz="1052" dirty="0" smtClean="0"/>
          </a:p>
          <a:p>
            <a:pPr marL="0" indent="0">
              <a:spcBef>
                <a:spcPts val="0"/>
              </a:spcBef>
              <a:buNone/>
            </a:pPr>
            <a:endParaRPr lang="en-US" sz="1052" dirty="0"/>
          </a:p>
          <a:p>
            <a:pPr marL="0" indent="0">
              <a:spcBef>
                <a:spcPts val="0"/>
              </a:spcBef>
              <a:buNone/>
            </a:pPr>
            <a:endParaRPr lang="en-US" sz="1052" dirty="0"/>
          </a:p>
          <a:p>
            <a:pPr marL="374832" indent="-148262"/>
            <a:endParaRPr lang="en-US" sz="1052" dirty="0"/>
          </a:p>
          <a:p>
            <a:pPr marL="374832" indent="-148262"/>
            <a:endParaRPr lang="en-US" sz="395" dirty="0"/>
          </a:p>
        </p:txBody>
      </p:sp>
      <p:graphicFrame>
        <p:nvGraphicFramePr>
          <p:cNvPr id="3" name="Table 2"/>
          <p:cNvGraphicFramePr>
            <a:graphicFrameLocks noGrp="1"/>
          </p:cNvGraphicFramePr>
          <p:nvPr>
            <p:extLst>
              <p:ext uri="{D42A27DB-BD31-4B8C-83A1-F6EECF244321}">
                <p14:modId xmlns:p14="http://schemas.microsoft.com/office/powerpoint/2010/main" val="1189366533"/>
              </p:ext>
            </p:extLst>
          </p:nvPr>
        </p:nvGraphicFramePr>
        <p:xfrm>
          <a:off x="664535" y="1212638"/>
          <a:ext cx="5181468" cy="1066800"/>
        </p:xfrm>
        <a:graphic>
          <a:graphicData uri="http://schemas.openxmlformats.org/drawingml/2006/table">
            <a:tbl>
              <a:tblPr firstRow="1" bandRow="1">
                <a:tableStyleId>{5C22544A-7EE6-4342-B048-85BDC9FD1C3A}</a:tableStyleId>
              </a:tblPr>
              <a:tblGrid>
                <a:gridCol w="2105246">
                  <a:extLst>
                    <a:ext uri="{9D8B030D-6E8A-4147-A177-3AD203B41FA5}">
                      <a16:colId xmlns:a16="http://schemas.microsoft.com/office/drawing/2014/main" val="1767353970"/>
                    </a:ext>
                  </a:extLst>
                </a:gridCol>
                <a:gridCol w="786810">
                  <a:extLst>
                    <a:ext uri="{9D8B030D-6E8A-4147-A177-3AD203B41FA5}">
                      <a16:colId xmlns:a16="http://schemas.microsoft.com/office/drawing/2014/main" val="2884661891"/>
                    </a:ext>
                  </a:extLst>
                </a:gridCol>
                <a:gridCol w="2289412">
                  <a:extLst>
                    <a:ext uri="{9D8B030D-6E8A-4147-A177-3AD203B41FA5}">
                      <a16:colId xmlns:a16="http://schemas.microsoft.com/office/drawing/2014/main" val="3513165661"/>
                    </a:ext>
                  </a:extLst>
                </a:gridCol>
              </a:tblGrid>
              <a:tr h="370840">
                <a:tc>
                  <a:txBody>
                    <a:bodyPr/>
                    <a:lstStyle/>
                    <a:p>
                      <a:r>
                        <a:rPr lang="en-US" sz="1600" dirty="0" smtClean="0">
                          <a:solidFill>
                            <a:schemeClr val="tx1"/>
                          </a:solidFill>
                        </a:rPr>
                        <a:t>Lung cancer</a:t>
                      </a:r>
                    </a:p>
                    <a:p>
                      <a:r>
                        <a:rPr lang="en-US" sz="1600" dirty="0" smtClean="0">
                          <a:solidFill>
                            <a:schemeClr val="tx1"/>
                          </a:solidFill>
                        </a:rPr>
                        <a:t>Asbestosis</a:t>
                      </a:r>
                    </a:p>
                    <a:p>
                      <a:r>
                        <a:rPr lang="en-US" sz="1600" dirty="0" smtClean="0">
                          <a:solidFill>
                            <a:schemeClr val="tx1"/>
                          </a:solidFill>
                        </a:rPr>
                        <a:t>Silicosis</a:t>
                      </a:r>
                    </a:p>
                    <a:p>
                      <a:r>
                        <a:rPr lang="en-US" sz="1600" baseline="0" dirty="0" smtClean="0">
                          <a:solidFill>
                            <a:schemeClr val="tx1"/>
                          </a:solidFill>
                        </a:rPr>
                        <a:t>Poisoning</a:t>
                      </a:r>
                      <a:endParaRPr lang="en-US" sz="1600" dirty="0">
                        <a:solidFill>
                          <a:schemeClr val="tx1"/>
                        </a:solidFill>
                      </a:endParaRP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600" dirty="0" smtClean="0">
                          <a:solidFill>
                            <a:schemeClr val="tx1"/>
                          </a:solidFill>
                        </a:rPr>
                        <a:t>Vs.</a:t>
                      </a:r>
                      <a:endParaRPr lang="en-US" sz="16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solidFill>
                            <a:schemeClr val="tx1"/>
                          </a:solidFill>
                        </a:rPr>
                        <a:t>Carpal tunnel</a:t>
                      </a:r>
                    </a:p>
                    <a:p>
                      <a:r>
                        <a:rPr lang="en-US" sz="1600" dirty="0" smtClean="0">
                          <a:solidFill>
                            <a:schemeClr val="tx1"/>
                          </a:solidFill>
                        </a:rPr>
                        <a:t>Cold virus</a:t>
                      </a:r>
                    </a:p>
                    <a:p>
                      <a:r>
                        <a:rPr lang="en-US" sz="1600" dirty="0" smtClean="0">
                          <a:solidFill>
                            <a:schemeClr val="tx1"/>
                          </a:solidFill>
                        </a:rPr>
                        <a:t>Seasonal</a:t>
                      </a:r>
                      <a:r>
                        <a:rPr lang="en-US" sz="1600" baseline="0" dirty="0" smtClean="0">
                          <a:solidFill>
                            <a:schemeClr val="tx1"/>
                          </a:solidFill>
                        </a:rPr>
                        <a:t> Flu</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4122451"/>
                  </a:ext>
                </a:extLst>
              </a:tr>
            </a:tbl>
          </a:graphicData>
        </a:graphic>
      </p:graphicFrame>
    </p:spTree>
    <p:extLst>
      <p:ext uri="{BB962C8B-B14F-4D97-AF65-F5344CB8AC3E}">
        <p14:creationId xmlns:p14="http://schemas.microsoft.com/office/powerpoint/2010/main" val="2155157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
          <p:cNvSpPr txBox="1">
            <a:spLocks/>
          </p:cNvSpPr>
          <p:nvPr/>
        </p:nvSpPr>
        <p:spPr>
          <a:xfrm>
            <a:off x="347711" y="471192"/>
            <a:ext cx="5412740" cy="488650"/>
          </a:xfrm>
          <a:prstGeom prst="rect">
            <a:avLst/>
          </a:prstGeom>
        </p:spPr>
        <p:txBody>
          <a:bodyPr vert="horz" lIns="60142" tIns="30071" rIns="60142" bIns="30071" rtlCol="0" anchor="ctr">
            <a:normAutofit fontScale="97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en-US" sz="1578" dirty="0"/>
          </a:p>
        </p:txBody>
      </p:sp>
      <p:sp>
        <p:nvSpPr>
          <p:cNvPr id="15" name="Content Placeholder 2"/>
          <p:cNvSpPr>
            <a:spLocks noGrp="1"/>
          </p:cNvSpPr>
          <p:nvPr>
            <p:ph sz="half" idx="1"/>
          </p:nvPr>
        </p:nvSpPr>
        <p:spPr>
          <a:xfrm>
            <a:off x="371390" y="968388"/>
            <a:ext cx="5230420" cy="1493016"/>
          </a:xfrm>
        </p:spPr>
        <p:txBody>
          <a:bodyPr>
            <a:normAutofit/>
          </a:bodyPr>
          <a:lstStyle/>
          <a:p>
            <a:pPr marL="0" indent="0">
              <a:spcBef>
                <a:spcPts val="0"/>
              </a:spcBef>
              <a:buNone/>
            </a:pPr>
            <a:r>
              <a:rPr lang="en-US" sz="2000" b="1" u="sng" dirty="0" smtClean="0"/>
              <a:t>Utah Workers’ Compensation Act</a:t>
            </a:r>
            <a:r>
              <a:rPr lang="en-US" sz="2000" dirty="0" smtClean="0"/>
              <a:t> </a:t>
            </a:r>
          </a:p>
          <a:p>
            <a:pPr marL="0" indent="0">
              <a:spcBef>
                <a:spcPts val="0"/>
              </a:spcBef>
              <a:buNone/>
            </a:pPr>
            <a:r>
              <a:rPr lang="en-US" sz="2000" dirty="0" smtClean="0"/>
              <a:t>Utah Code Ann. § 34A-2-1, </a:t>
            </a:r>
            <a:r>
              <a:rPr lang="en-US" sz="2000" i="1" dirty="0" smtClean="0"/>
              <a:t>et seq.</a:t>
            </a:r>
            <a:endParaRPr lang="en-US" sz="2000" dirty="0" smtClean="0"/>
          </a:p>
          <a:p>
            <a:pPr>
              <a:spcBef>
                <a:spcPts val="0"/>
              </a:spcBef>
            </a:pPr>
            <a:endParaRPr lang="en-US" sz="2000" dirty="0" smtClean="0"/>
          </a:p>
          <a:p>
            <a:pPr marL="0" indent="0">
              <a:spcBef>
                <a:spcPts val="0"/>
              </a:spcBef>
              <a:buNone/>
            </a:pPr>
            <a:r>
              <a:rPr lang="en-US" sz="2000" b="1" u="sng" dirty="0" smtClean="0"/>
              <a:t>Utah Occupational Disease Act</a:t>
            </a:r>
            <a:r>
              <a:rPr lang="en-US" sz="2000" dirty="0" smtClean="0"/>
              <a:t> </a:t>
            </a:r>
          </a:p>
          <a:p>
            <a:pPr marL="0" indent="0">
              <a:spcBef>
                <a:spcPts val="0"/>
              </a:spcBef>
              <a:buNone/>
            </a:pPr>
            <a:r>
              <a:rPr lang="en-US" sz="2000" dirty="0" smtClean="0"/>
              <a:t>Utah Code Ann. </a:t>
            </a:r>
            <a:r>
              <a:rPr lang="en-US" sz="2000" dirty="0"/>
              <a:t>§ </a:t>
            </a:r>
            <a:r>
              <a:rPr lang="en-US" sz="2000" dirty="0" smtClean="0"/>
              <a:t>34A-3-1</a:t>
            </a:r>
            <a:r>
              <a:rPr lang="en-US" sz="2000" dirty="0"/>
              <a:t>, </a:t>
            </a:r>
            <a:r>
              <a:rPr lang="en-US" sz="2000" i="1" dirty="0"/>
              <a:t>et </a:t>
            </a:r>
            <a:r>
              <a:rPr lang="en-US" sz="2000" i="1" dirty="0" smtClean="0"/>
              <a:t>seq.</a:t>
            </a:r>
            <a:endParaRPr lang="en-US" sz="2000" dirty="0"/>
          </a:p>
          <a:p>
            <a:pPr marL="226570" indent="0">
              <a:spcBef>
                <a:spcPts val="0"/>
              </a:spcBef>
              <a:buNone/>
            </a:pPr>
            <a:endParaRPr lang="en-US" sz="263" dirty="0"/>
          </a:p>
          <a:p>
            <a:pPr marL="339332" indent="-112763">
              <a:spcBef>
                <a:spcPts val="0"/>
              </a:spcBef>
            </a:pPr>
            <a:endParaRPr lang="en-US" sz="1052" dirty="0"/>
          </a:p>
          <a:p>
            <a:endParaRPr lang="en-US" dirty="0" smtClean="0"/>
          </a:p>
          <a:p>
            <a:endParaRPr lang="en-US" dirty="0"/>
          </a:p>
        </p:txBody>
      </p:sp>
    </p:spTree>
    <p:extLst>
      <p:ext uri="{BB962C8B-B14F-4D97-AF65-F5344CB8AC3E}">
        <p14:creationId xmlns:p14="http://schemas.microsoft.com/office/powerpoint/2010/main" val="575251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t>
            </a:r>
            <a:r>
              <a:rPr lang="en-US" dirty="0" smtClean="0"/>
              <a:t/>
            </a:r>
            <a:br>
              <a:rPr lang="en-US" dirty="0" smtClean="0"/>
            </a:br>
            <a:r>
              <a:rPr lang="en-US" dirty="0" smtClean="0"/>
              <a:t/>
            </a:r>
            <a:br>
              <a:rPr lang="en-US" dirty="0" smtClean="0"/>
            </a:br>
            <a:r>
              <a:rPr lang="en-US" dirty="0"/>
              <a:t/>
            </a:r>
            <a:br>
              <a:rPr lang="en-US" dirty="0"/>
            </a:br>
            <a:r>
              <a:rPr lang="en-US" dirty="0" smtClean="0"/>
              <a:t>	</a:t>
            </a:r>
            <a:endParaRPr lang="en-US" dirty="0"/>
          </a:p>
        </p:txBody>
      </p:sp>
      <p:sp>
        <p:nvSpPr>
          <p:cNvPr id="5" name="TextBox 4"/>
          <p:cNvSpPr txBox="1"/>
          <p:nvPr/>
        </p:nvSpPr>
        <p:spPr>
          <a:xfrm>
            <a:off x="408215" y="175532"/>
            <a:ext cx="5331278" cy="3508653"/>
          </a:xfrm>
          <a:prstGeom prst="rect">
            <a:avLst/>
          </a:prstGeom>
          <a:noFill/>
        </p:spPr>
        <p:txBody>
          <a:bodyPr wrap="square" rtlCol="0">
            <a:spAutoFit/>
          </a:bodyPr>
          <a:lstStyle/>
          <a:p>
            <a:r>
              <a:rPr lang="en-US" dirty="0" smtClean="0"/>
              <a:t>Utah Workers’ Compensation Act</a:t>
            </a:r>
          </a:p>
          <a:p>
            <a:endParaRPr lang="en-US" sz="1000" dirty="0" smtClean="0"/>
          </a:p>
          <a:p>
            <a:r>
              <a:rPr lang="en-US" sz="1600" dirty="0" smtClean="0"/>
              <a:t>Provides for payment of compensation benefits and medical expenses where an employee suffers “injury by accident arising out of and in the course of employment.”</a:t>
            </a:r>
          </a:p>
          <a:p>
            <a:endParaRPr lang="en-US" sz="1000" dirty="0"/>
          </a:p>
          <a:p>
            <a:r>
              <a:rPr lang="en-US" sz="1600" dirty="0" smtClean="0"/>
              <a:t>Requires a claimant to prove there was an accident.</a:t>
            </a:r>
          </a:p>
          <a:p>
            <a:endParaRPr lang="en-US" sz="1000" dirty="0" smtClean="0"/>
          </a:p>
          <a:p>
            <a:r>
              <a:rPr lang="en-US" sz="1600" dirty="0" smtClean="0"/>
              <a:t>Requires a claimant to prove a work accident medically and legally caused injury. The standard of proof is preponderance of the evidence.</a:t>
            </a:r>
          </a:p>
          <a:p>
            <a:endParaRPr lang="en-US" sz="1000" dirty="0"/>
          </a:p>
          <a:p>
            <a:r>
              <a:rPr lang="en-US" sz="1600" dirty="0" smtClean="0"/>
              <a:t>Apportionment is unavailable.</a:t>
            </a:r>
            <a:r>
              <a:rPr lang="en-US" sz="1600" dirty="0"/>
              <a:t> § 34A-2-1, </a:t>
            </a:r>
            <a:r>
              <a:rPr lang="en-US" sz="1600" i="1" dirty="0"/>
              <a:t>et </a:t>
            </a:r>
            <a:r>
              <a:rPr lang="en-US" sz="1600" i="1" dirty="0" err="1"/>
              <a:t>seq</a:t>
            </a:r>
            <a:endParaRPr lang="en-US" sz="1600" dirty="0" smtClean="0"/>
          </a:p>
          <a:p>
            <a:endParaRPr lang="en-US" sz="1600" dirty="0"/>
          </a:p>
          <a:p>
            <a:endParaRPr lang="en-US" sz="1600" dirty="0" smtClean="0"/>
          </a:p>
        </p:txBody>
      </p:sp>
    </p:spTree>
    <p:extLst>
      <p:ext uri="{BB962C8B-B14F-4D97-AF65-F5344CB8AC3E}">
        <p14:creationId xmlns:p14="http://schemas.microsoft.com/office/powerpoint/2010/main" val="2520876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t>
            </a:r>
            <a:r>
              <a:rPr lang="en-US" dirty="0" smtClean="0"/>
              <a:t/>
            </a:r>
            <a:br>
              <a:rPr lang="en-US" dirty="0" smtClean="0"/>
            </a:br>
            <a:r>
              <a:rPr lang="en-US" dirty="0"/>
              <a:t/>
            </a:r>
            <a:br>
              <a:rPr lang="en-US" dirty="0"/>
            </a:br>
            <a:r>
              <a:rPr lang="en-US" dirty="0" smtClean="0"/>
              <a:t>	</a:t>
            </a:r>
            <a:endParaRPr lang="en-US" dirty="0"/>
          </a:p>
        </p:txBody>
      </p:sp>
      <p:sp>
        <p:nvSpPr>
          <p:cNvPr id="5" name="TextBox 4"/>
          <p:cNvSpPr txBox="1"/>
          <p:nvPr/>
        </p:nvSpPr>
        <p:spPr>
          <a:xfrm>
            <a:off x="273504" y="142874"/>
            <a:ext cx="5535385" cy="3508653"/>
          </a:xfrm>
          <a:prstGeom prst="rect">
            <a:avLst/>
          </a:prstGeom>
          <a:noFill/>
        </p:spPr>
        <p:txBody>
          <a:bodyPr wrap="square" rtlCol="0">
            <a:spAutoFit/>
          </a:bodyPr>
          <a:lstStyle/>
          <a:p>
            <a:r>
              <a:rPr lang="en-US" dirty="0" smtClean="0"/>
              <a:t>Utah Occupational Disease Act</a:t>
            </a:r>
          </a:p>
          <a:p>
            <a:endParaRPr lang="en-US" sz="1000" dirty="0" smtClean="0"/>
          </a:p>
          <a:p>
            <a:r>
              <a:rPr lang="en-US" sz="1500" dirty="0" smtClean="0"/>
              <a:t>Extends workers’ compensation benefits to a disease or illness that arises out of and in the course of employment and is medically caused or aggravated by that employment. </a:t>
            </a:r>
          </a:p>
          <a:p>
            <a:endParaRPr lang="en-US" sz="1000" dirty="0"/>
          </a:p>
          <a:p>
            <a:r>
              <a:rPr lang="en-US" sz="1500" dirty="0" smtClean="0"/>
              <a:t>Apportionment is available:</a:t>
            </a:r>
          </a:p>
          <a:p>
            <a:pPr marL="114300"/>
            <a:r>
              <a:rPr lang="en-US" sz="1000" dirty="0" smtClean="0"/>
              <a:t>Compensation payable by the employer is reduced and limited to the proportion the occupational exposure contributed to the condition in comparison to other causative factors. Apportionment is available where any part of a disease:</a:t>
            </a:r>
          </a:p>
          <a:p>
            <a:pPr marL="342900" indent="-228600">
              <a:buAutoNum type="arabicParenBoth"/>
            </a:pPr>
            <a:r>
              <a:rPr lang="en-US" sz="1000" dirty="0" smtClean="0"/>
              <a:t>is </a:t>
            </a:r>
            <a:r>
              <a:rPr lang="en-US" sz="1000" dirty="0"/>
              <a:t>causally related to employment with a non-Utah employer not subject to commission jurisdiction; </a:t>
            </a:r>
            <a:endParaRPr lang="en-US" sz="1000" dirty="0" smtClean="0"/>
          </a:p>
          <a:p>
            <a:pPr marL="342900" indent="-228600">
              <a:buAutoNum type="arabicParenBoth"/>
            </a:pPr>
            <a:r>
              <a:rPr lang="en-US" sz="1000" dirty="0" smtClean="0">
                <a:solidFill>
                  <a:srgbClr val="C41230"/>
                </a:solidFill>
              </a:rPr>
              <a:t>is </a:t>
            </a:r>
            <a:r>
              <a:rPr lang="en-US" sz="1000" dirty="0">
                <a:solidFill>
                  <a:srgbClr val="C41230"/>
                </a:solidFill>
              </a:rPr>
              <a:t>of a character to which the employee may have had substantial exposure outside of employment or to which the general public is commonly exposed; </a:t>
            </a:r>
            <a:endParaRPr lang="en-US" sz="1000" dirty="0" smtClean="0">
              <a:solidFill>
                <a:srgbClr val="C41230"/>
              </a:solidFill>
            </a:endParaRPr>
          </a:p>
          <a:p>
            <a:pPr marL="342900" indent="-228600">
              <a:buAutoNum type="arabicParenBoth"/>
            </a:pPr>
            <a:r>
              <a:rPr lang="en-US" sz="1000" dirty="0" smtClean="0"/>
              <a:t>is </a:t>
            </a:r>
            <a:r>
              <a:rPr lang="en-US" sz="1000" dirty="0"/>
              <a:t>aggravated by any other disease or infirmity not itself compensable; </a:t>
            </a:r>
            <a:r>
              <a:rPr lang="en-US" sz="1000" dirty="0" smtClean="0"/>
              <a:t>or </a:t>
            </a:r>
          </a:p>
          <a:p>
            <a:pPr marL="342900" indent="-228600">
              <a:buAutoNum type="arabicParenBoth"/>
            </a:pPr>
            <a:r>
              <a:rPr lang="en-US" sz="1000" dirty="0" smtClean="0"/>
              <a:t>when </a:t>
            </a:r>
            <a:r>
              <a:rPr lang="en-US" sz="1000" dirty="0"/>
              <a:t>disability or death from any other cause not itself compensable is aggravated, prolonged, accelerated, or in any way contributed to by an occupational disease. </a:t>
            </a:r>
          </a:p>
          <a:p>
            <a:endParaRPr lang="en-US" sz="1600" dirty="0" smtClean="0"/>
          </a:p>
        </p:txBody>
      </p:sp>
    </p:spTree>
    <p:extLst>
      <p:ext uri="{BB962C8B-B14F-4D97-AF65-F5344CB8AC3E}">
        <p14:creationId xmlns:p14="http://schemas.microsoft.com/office/powerpoint/2010/main" val="3105566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t>
            </a:r>
            <a:r>
              <a:rPr lang="en-US" dirty="0" smtClean="0"/>
              <a:t/>
            </a:r>
            <a:br>
              <a:rPr lang="en-US" dirty="0" smtClean="0"/>
            </a:br>
            <a:r>
              <a:rPr lang="en-US" dirty="0" smtClean="0"/>
              <a:t/>
            </a:r>
            <a:br>
              <a:rPr lang="en-US" dirty="0" smtClean="0"/>
            </a:br>
            <a:r>
              <a:rPr lang="en-US" dirty="0"/>
              <a:t/>
            </a:r>
            <a:br>
              <a:rPr lang="en-US" dirty="0"/>
            </a:br>
            <a:r>
              <a:rPr lang="en-US" dirty="0" smtClean="0"/>
              <a:t>	</a:t>
            </a:r>
            <a:endParaRPr lang="en-US" dirty="0"/>
          </a:p>
        </p:txBody>
      </p:sp>
      <p:sp>
        <p:nvSpPr>
          <p:cNvPr id="5" name="TextBox 4"/>
          <p:cNvSpPr txBox="1"/>
          <p:nvPr/>
        </p:nvSpPr>
        <p:spPr>
          <a:xfrm>
            <a:off x="228600" y="73478"/>
            <a:ext cx="5559879" cy="1123384"/>
          </a:xfrm>
          <a:prstGeom prst="rect">
            <a:avLst/>
          </a:prstGeom>
          <a:noFill/>
        </p:spPr>
        <p:txBody>
          <a:bodyPr wrap="square" rtlCol="0">
            <a:spAutoFit/>
          </a:bodyPr>
          <a:lstStyle/>
          <a:p>
            <a:r>
              <a:rPr lang="en-US" sz="1500" i="1" u="sng" dirty="0" err="1" smtClean="0"/>
              <a:t>Ruedas</a:t>
            </a:r>
            <a:r>
              <a:rPr lang="en-US" sz="1500" i="1" u="sng" dirty="0" smtClean="0"/>
              <a:t> v. Utah Labor Commission, </a:t>
            </a:r>
            <a:r>
              <a:rPr lang="en-US" sz="1500" u="sng" dirty="0" smtClean="0"/>
              <a:t>2017 UT 58, 423 P.3d 1175</a:t>
            </a:r>
            <a:endParaRPr lang="en-US" sz="1500" i="1" u="sng" dirty="0" smtClean="0"/>
          </a:p>
          <a:p>
            <a:endParaRPr lang="en-US" sz="1000" dirty="0" smtClean="0"/>
          </a:p>
          <a:p>
            <a:endParaRPr lang="en-US" sz="1000" dirty="0"/>
          </a:p>
          <a:p>
            <a:endParaRPr lang="en-US" sz="1600" dirty="0"/>
          </a:p>
          <a:p>
            <a:endParaRPr lang="en-US" sz="1600" dirty="0" smtClean="0"/>
          </a:p>
        </p:txBody>
      </p:sp>
      <p:graphicFrame>
        <p:nvGraphicFramePr>
          <p:cNvPr id="4" name="Table 3"/>
          <p:cNvGraphicFramePr>
            <a:graphicFrameLocks noGrp="1"/>
          </p:cNvGraphicFramePr>
          <p:nvPr>
            <p:extLst>
              <p:ext uri="{D42A27DB-BD31-4B8C-83A1-F6EECF244321}">
                <p14:modId xmlns:p14="http://schemas.microsoft.com/office/powerpoint/2010/main" val="927911342"/>
              </p:ext>
            </p:extLst>
          </p:nvPr>
        </p:nvGraphicFramePr>
        <p:xfrm>
          <a:off x="228600" y="346997"/>
          <a:ext cx="5498646" cy="2995883"/>
        </p:xfrm>
        <a:graphic>
          <a:graphicData uri="http://schemas.openxmlformats.org/drawingml/2006/table">
            <a:tbl>
              <a:tblPr firstRow="1" bandRow="1">
                <a:tableStyleId>{5C22544A-7EE6-4342-B048-85BDC9FD1C3A}</a:tableStyleId>
              </a:tblPr>
              <a:tblGrid>
                <a:gridCol w="2739026">
                  <a:extLst>
                    <a:ext uri="{9D8B030D-6E8A-4147-A177-3AD203B41FA5}">
                      <a16:colId xmlns:a16="http://schemas.microsoft.com/office/drawing/2014/main" val="148904295"/>
                    </a:ext>
                  </a:extLst>
                </a:gridCol>
                <a:gridCol w="2759620">
                  <a:extLst>
                    <a:ext uri="{9D8B030D-6E8A-4147-A177-3AD203B41FA5}">
                      <a16:colId xmlns:a16="http://schemas.microsoft.com/office/drawing/2014/main" val="2951198403"/>
                    </a:ext>
                  </a:extLst>
                </a:gridCol>
              </a:tblGrid>
              <a:tr h="1654763">
                <a:tc>
                  <a:txBody>
                    <a:bodyPr/>
                    <a:lstStyle/>
                    <a:p>
                      <a:pPr marL="0" indent="0">
                        <a:buFont typeface="Arial" panose="020B0604020202020204" pitchFamily="34" charset="0"/>
                        <a:buNone/>
                      </a:pPr>
                      <a:r>
                        <a:rPr lang="en-US" sz="1000" dirty="0" smtClean="0">
                          <a:solidFill>
                            <a:schemeClr val="tx1"/>
                          </a:solidFill>
                        </a:rPr>
                        <a:t>Justice </a:t>
                      </a:r>
                      <a:r>
                        <a:rPr lang="en-US" sz="1000" dirty="0" err="1" smtClean="0">
                          <a:solidFill>
                            <a:schemeClr val="tx1"/>
                          </a:solidFill>
                        </a:rPr>
                        <a:t>Himonas</a:t>
                      </a:r>
                      <a:r>
                        <a:rPr lang="en-US" sz="1000" dirty="0" smtClean="0">
                          <a:solidFill>
                            <a:schemeClr val="tx1"/>
                          </a:solidFill>
                        </a:rPr>
                        <a:t>: </a:t>
                      </a:r>
                    </a:p>
                    <a:p>
                      <a:pPr marL="171450" indent="-171450">
                        <a:buFont typeface="Arial" panose="020B0604020202020204" pitchFamily="34" charset="0"/>
                        <a:buChar char="•"/>
                      </a:pPr>
                      <a:r>
                        <a:rPr lang="en-US" sz="900" b="0" dirty="0" smtClean="0">
                          <a:solidFill>
                            <a:schemeClr val="tx1"/>
                          </a:solidFill>
                        </a:rPr>
                        <a:t>“Injury by accident” and “occupational disease” are terms of art that encompass more than their ordinary meanings. They</a:t>
                      </a:r>
                      <a:r>
                        <a:rPr lang="en-US" sz="900" b="0" baseline="0" dirty="0" smtClean="0">
                          <a:solidFill>
                            <a:schemeClr val="tx1"/>
                          </a:solidFill>
                        </a:rPr>
                        <a:t> must be interpreted consistent with legal precedent.</a:t>
                      </a:r>
                    </a:p>
                    <a:p>
                      <a:pPr marL="171450" indent="-171450">
                        <a:buFont typeface="Arial" panose="020B0604020202020204" pitchFamily="34" charset="0"/>
                        <a:buChar char="•"/>
                      </a:pPr>
                      <a:r>
                        <a:rPr lang="en-US" sz="900" b="0" dirty="0" smtClean="0">
                          <a:solidFill>
                            <a:schemeClr val="tx1"/>
                          </a:solidFill>
                        </a:rPr>
                        <a:t>Two factors should be considered in determining which act governs a claim: the unexpectedness of the accident and the definiteness as to the occurrence of injury.</a:t>
                      </a:r>
                    </a:p>
                    <a:p>
                      <a:pPr marL="171450" indent="-171450">
                        <a:buFont typeface="Arial" panose="020B0604020202020204" pitchFamily="34" charset="0"/>
                        <a:buChar char="•"/>
                      </a:pPr>
                      <a:r>
                        <a:rPr lang="en-US" sz="900" b="0" dirty="0" smtClean="0">
                          <a:solidFill>
                            <a:schemeClr val="tx1"/>
                          </a:solidFill>
                        </a:rPr>
                        <a:t>Injuries</a:t>
                      </a:r>
                      <a:r>
                        <a:rPr lang="en-US" sz="900" b="0" baseline="0" dirty="0" smtClean="0">
                          <a:solidFill>
                            <a:schemeClr val="tx1"/>
                          </a:solidFill>
                        </a:rPr>
                        <a:t> by accident and occupational diseases should be viewed as existing along a “spectrum.</a:t>
                      </a:r>
                      <a:endParaRPr lang="en-US" sz="900" b="0" dirty="0" smtClean="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US" sz="900" dirty="0" smtClean="0">
                          <a:solidFill>
                            <a:schemeClr val="tx1"/>
                          </a:solidFill>
                        </a:rPr>
                        <a:t>Justice </a:t>
                      </a:r>
                      <a:r>
                        <a:rPr lang="en-US" sz="900" dirty="0" err="1" smtClean="0">
                          <a:solidFill>
                            <a:schemeClr val="tx1"/>
                          </a:solidFill>
                        </a:rPr>
                        <a:t>Durrant</a:t>
                      </a:r>
                      <a:r>
                        <a:rPr lang="en-US" sz="900" dirty="0" smtClean="0">
                          <a:solidFill>
                            <a:schemeClr val="tx1"/>
                          </a:solidFill>
                        </a:rPr>
                        <a:t> and Justice Durham:</a:t>
                      </a:r>
                    </a:p>
                    <a:p>
                      <a:pPr marL="171450" indent="-171450">
                        <a:buFont typeface="Arial" panose="020B0604020202020204" pitchFamily="34" charset="0"/>
                        <a:buChar char="•"/>
                      </a:pPr>
                      <a:r>
                        <a:rPr lang="en-US" sz="900" b="0" dirty="0" smtClean="0">
                          <a:solidFill>
                            <a:schemeClr val="tx1"/>
                          </a:solidFill>
                        </a:rPr>
                        <a:t>The</a:t>
                      </a:r>
                      <a:r>
                        <a:rPr lang="en-US" sz="900" b="0" baseline="0" dirty="0" smtClean="0">
                          <a:solidFill>
                            <a:schemeClr val="tx1"/>
                          </a:solidFill>
                        </a:rPr>
                        <a:t> terms “injury” and “disease” should be given their ordinary meanings.</a:t>
                      </a:r>
                    </a:p>
                    <a:p>
                      <a:pPr marL="171450" indent="-171450">
                        <a:buFont typeface="Arial" panose="020B0604020202020204" pitchFamily="34" charset="0"/>
                        <a:buChar char="•"/>
                      </a:pPr>
                      <a:r>
                        <a:rPr lang="en-US" sz="900" b="0" baseline="0" dirty="0" smtClean="0">
                          <a:solidFill>
                            <a:schemeClr val="tx1"/>
                          </a:solidFill>
                        </a:rPr>
                        <a:t>Adopts law from majority jurisdictions, i.e. Illinois:</a:t>
                      </a:r>
                    </a:p>
                    <a:p>
                      <a:pPr marL="285750" indent="0">
                        <a:buFont typeface="Arial" panose="020B0604020202020204" pitchFamily="34" charset="0"/>
                        <a:buNone/>
                        <a:tabLst>
                          <a:tab pos="57150" algn="l"/>
                        </a:tabLst>
                      </a:pPr>
                      <a:r>
                        <a:rPr lang="en-US" sz="900" b="0" baseline="0" dirty="0" smtClean="0">
                          <a:solidFill>
                            <a:schemeClr val="tx1"/>
                          </a:solidFill>
                        </a:rPr>
                        <a:t>. . . It is quite generally recognized that an “injury is distinguished from a disease” by virtue of the fact that an injury has its origin in the specific, identifiable trauma or physical occurrence or, in the case of repetitive trauma, a series of such occurrences. A disease, on the other hand, originates from a source that is neither traumatic nor physical. . . </a:t>
                      </a:r>
                    </a:p>
                    <a:p>
                      <a:pPr marL="171450" indent="-171450">
                        <a:buFont typeface="Arial" panose="020B0604020202020204" pitchFamily="34" charset="0"/>
                        <a:buChar char="•"/>
                        <a:tabLst>
                          <a:tab pos="57150" algn="l"/>
                        </a:tabLst>
                      </a:pPr>
                      <a:r>
                        <a:rPr lang="en-US" sz="900" b="0" baseline="0" dirty="0" smtClean="0">
                          <a:solidFill>
                            <a:schemeClr val="tx1"/>
                          </a:solidFill>
                        </a:rPr>
                        <a:t>Injury: a condition that results from physical trauma</a:t>
                      </a:r>
                    </a:p>
                    <a:p>
                      <a:pPr marL="171450" indent="-171450">
                        <a:buFont typeface="Arial" panose="020B0604020202020204" pitchFamily="34" charset="0"/>
                        <a:buChar char="•"/>
                        <a:tabLst>
                          <a:tab pos="57150" algn="l"/>
                        </a:tabLst>
                      </a:pPr>
                      <a:r>
                        <a:rPr lang="en-US" sz="900" b="0" baseline="0" dirty="0" smtClean="0">
                          <a:solidFill>
                            <a:schemeClr val="tx1"/>
                          </a:solidFill>
                        </a:rPr>
                        <a:t>Disease: a condition that does not result from physical trauma but from other sources, such as exposure to environmental hazards (e.g., poisons, toxins or radiation), the invasion of foreign infectious agents (e.g., bacteria or viruses), or inherent biological or genetic defects.</a:t>
                      </a:r>
                      <a:endParaRPr lang="en-US" sz="9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65551079"/>
                  </a:ext>
                </a:extLst>
              </a:tr>
              <a:tr h="1328136">
                <a:tc>
                  <a:txBody>
                    <a:bodyPr/>
                    <a:lstStyle/>
                    <a:p>
                      <a:r>
                        <a:rPr lang="en-US" sz="1000" b="1" dirty="0" smtClean="0">
                          <a:solidFill>
                            <a:schemeClr val="tx1"/>
                          </a:solidFill>
                        </a:rPr>
                        <a:t>Justice Lee</a:t>
                      </a:r>
                    </a:p>
                    <a:p>
                      <a:pPr marL="171450" indent="-171450">
                        <a:buFont typeface="Arial" panose="020B0604020202020204" pitchFamily="34" charset="0"/>
                        <a:buChar char="•"/>
                      </a:pPr>
                      <a:r>
                        <a:rPr lang="en-US" sz="900" dirty="0" smtClean="0">
                          <a:solidFill>
                            <a:schemeClr val="tx1"/>
                          </a:solidFill>
                        </a:rPr>
                        <a:t>“Injury by accident” and “occupational disease” are terms of art that encompass more than their ordinary meanings. </a:t>
                      </a:r>
                      <a:r>
                        <a:rPr lang="en-US" sz="900" b="0" dirty="0" smtClean="0">
                          <a:solidFill>
                            <a:schemeClr val="tx1"/>
                          </a:solidFill>
                        </a:rPr>
                        <a:t>They</a:t>
                      </a:r>
                      <a:r>
                        <a:rPr lang="en-US" sz="900" b="0" baseline="0" dirty="0" smtClean="0">
                          <a:solidFill>
                            <a:schemeClr val="tx1"/>
                          </a:solidFill>
                        </a:rPr>
                        <a:t> must be interpreted consistent with legal precedent.</a:t>
                      </a:r>
                      <a:endParaRPr lang="en-US" sz="900" dirty="0" smtClean="0">
                        <a:solidFill>
                          <a:schemeClr val="tx1"/>
                        </a:solidFill>
                      </a:endParaRPr>
                    </a:p>
                    <a:p>
                      <a:pPr marL="171450" indent="-171450">
                        <a:buFont typeface="Arial" panose="020B0604020202020204" pitchFamily="34" charset="0"/>
                        <a:buChar char="•"/>
                      </a:pPr>
                      <a:r>
                        <a:rPr lang="en-US" sz="900" dirty="0" smtClean="0">
                          <a:solidFill>
                            <a:schemeClr val="tx1"/>
                          </a:solidFill>
                        </a:rPr>
                        <a:t>The</a:t>
                      </a:r>
                      <a:r>
                        <a:rPr lang="en-US" sz="900" baseline="0" dirty="0" smtClean="0">
                          <a:solidFill>
                            <a:schemeClr val="tx1"/>
                          </a:solidFill>
                        </a:rPr>
                        <a:t> sole fact for distinguishing between industrial accident and occupational disease claims should be unexpectedness. </a:t>
                      </a:r>
                    </a:p>
                    <a:p>
                      <a:pPr marL="0" indent="0">
                        <a:buFont typeface="Arial" panose="020B0604020202020204" pitchFamily="34" charset="0"/>
                        <a:buNone/>
                      </a:pPr>
                      <a:endParaRPr lang="en-US" sz="9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2067438931"/>
                  </a:ext>
                </a:extLst>
              </a:tr>
            </a:tbl>
          </a:graphicData>
        </a:graphic>
      </p:graphicFrame>
    </p:spTree>
    <p:extLst>
      <p:ext uri="{BB962C8B-B14F-4D97-AF65-F5344CB8AC3E}">
        <p14:creationId xmlns:p14="http://schemas.microsoft.com/office/powerpoint/2010/main" val="4155458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11554</TotalTime>
  <Words>1233</Words>
  <Application>Microsoft Office PowerPoint</Application>
  <PresentationFormat>Custom</PresentationFormat>
  <Paragraphs>163</Paragraphs>
  <Slides>17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Are Covid-19 claims made by injured workers compensable?   </vt:lpstr>
      <vt:lpstr>Part One: Workers Compensation Insurance</vt:lpstr>
      <vt:lpstr>PowerPoint Presentation</vt:lpstr>
      <vt:lpstr>PowerPoint Presentation</vt:lpstr>
      <vt:lpstr>PowerPoint Presentation</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Workers Compensation Fund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Nicki Clark</dc:creator>
  <cp:lastModifiedBy>Hailey Black</cp:lastModifiedBy>
  <cp:revision>164</cp:revision>
  <cp:lastPrinted>2018-03-23T20:24:59Z</cp:lastPrinted>
  <dcterms:created xsi:type="dcterms:W3CDTF">2016-01-04T16:49:32Z</dcterms:created>
  <dcterms:modified xsi:type="dcterms:W3CDTF">2020-05-28T23:33:37Z</dcterms:modified>
</cp:coreProperties>
</file>